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4"/>
  </p:sldMasterIdLst>
  <p:notesMasterIdLst>
    <p:notesMasterId r:id="rId11"/>
  </p:notesMasterIdLst>
  <p:sldIdLst>
    <p:sldId id="282" r:id="rId5"/>
    <p:sldId id="435" r:id="rId6"/>
    <p:sldId id="409" r:id="rId7"/>
    <p:sldId id="360" r:id="rId8"/>
    <p:sldId id="362" r:id="rId9"/>
    <p:sldId id="44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B58"/>
    <a:srgbClr val="005036"/>
    <a:srgbClr val="213315"/>
    <a:srgbClr val="3A5B23"/>
    <a:srgbClr val="17240E"/>
    <a:srgbClr val="98D8B2"/>
    <a:srgbClr val="32C85D"/>
    <a:srgbClr val="C2E8D1"/>
    <a:srgbClr val="44B874"/>
    <a:srgbClr val="3D78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44" autoAdjust="0"/>
    <p:restoredTop sz="93979" autoAdjust="0"/>
  </p:normalViewPr>
  <p:slideViewPr>
    <p:cSldViewPr snapToGrid="0">
      <p:cViewPr varScale="1">
        <p:scale>
          <a:sx n="100" d="100"/>
          <a:sy n="100" d="100"/>
        </p:scale>
        <p:origin x="72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68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D5ADFD-6F9D-4933-BE8C-30E7F45BD7F3}" type="datetimeFigureOut">
              <a:rPr lang="en-IE" smtClean="0"/>
              <a:t>14/01/2025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D15236-BA26-4F25-A0C5-CFE13F1BF42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95527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D15236-BA26-4F25-A0C5-CFE13F1BF42A}" type="slidenum">
              <a:rPr lang="en-IE" smtClean="0"/>
              <a:t>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039298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D15236-BA26-4F25-A0C5-CFE13F1BF42A}" type="slidenum">
              <a:rPr lang="en-IE" smtClean="0"/>
              <a:t>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669862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D15236-BA26-4F25-A0C5-CFE13F1BF42A}" type="slidenum">
              <a:rPr lang="en-IE" smtClean="0"/>
              <a:t>4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898392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D15236-BA26-4F25-A0C5-CFE13F1BF42A}" type="slidenum">
              <a:rPr lang="en-IE" smtClean="0"/>
              <a:t>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48777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FD6B5-C9BB-4B66-B140-8D6AE0A3A5A8}" type="datetime1">
              <a:rPr lang="en-IE" smtClean="0"/>
              <a:t>14/01/2025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D729E-B767-45A2-99FA-40C07BA96A1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60431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64053-290B-4484-B9CC-CDF4E0005923}" type="datetime1">
              <a:rPr lang="en-IE" smtClean="0"/>
              <a:t>14/01/2025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D729E-B767-45A2-99FA-40C07BA96A1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12420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105C8-69F2-4E63-9112-CCED29006192}" type="datetime1">
              <a:rPr lang="en-IE" smtClean="0"/>
              <a:t>14/01/2025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D729E-B767-45A2-99FA-40C07BA96A1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52322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0C016-DC4B-4F07-A9F6-C8E2BEE5B951}" type="datetime1">
              <a:rPr lang="en-IE" smtClean="0"/>
              <a:t>14/01/2025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D729E-B767-45A2-99FA-40C07BA96A1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72730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C4689-9A7D-4D53-AFF8-8F4850B82F8B}" type="datetime1">
              <a:rPr lang="en-IE" smtClean="0"/>
              <a:t>14/01/2025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D729E-B767-45A2-99FA-40C07BA96A1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34144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C9877-748C-496F-B101-FAA036D12D1D}" type="datetime1">
              <a:rPr lang="en-IE" smtClean="0"/>
              <a:t>14/01/2025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D729E-B767-45A2-99FA-40C07BA96A1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25681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D68FB-604B-4B9B-A79A-400C40DF11D9}" type="datetime1">
              <a:rPr lang="en-IE" smtClean="0"/>
              <a:t>14/01/2025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D729E-B767-45A2-99FA-40C07BA96A1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35199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91DFE-398C-4826-813A-DDE293DC8362}" type="datetime1">
              <a:rPr lang="en-IE" smtClean="0"/>
              <a:t>14/01/2025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D729E-B767-45A2-99FA-40C07BA96A1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87305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0C972-E1C5-4842-B844-533884C0ED0B}" type="datetime1">
              <a:rPr lang="en-IE" smtClean="0"/>
              <a:t>14/01/2025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D729E-B767-45A2-99FA-40C07BA96A1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46827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2A7BD-A12D-4E4B-8652-7257911EE66B}" type="datetime1">
              <a:rPr lang="en-IE" smtClean="0"/>
              <a:t>14/01/2025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D729E-B767-45A2-99FA-40C07BA96A1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62487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25438-2864-45DD-8D60-32AE16C8F30C}" type="datetime1">
              <a:rPr lang="en-IE" smtClean="0"/>
              <a:t>14/01/2025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D729E-B767-45A2-99FA-40C07BA96A1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59797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E367B-08A9-4BE3-9E97-851F7F0C9339}" type="datetime1">
              <a:rPr lang="en-IE" smtClean="0"/>
              <a:t>14/01/2025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D729E-B767-45A2-99FA-40C07BA96A1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96662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funding.dfa.ie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1534"/>
            <a:ext cx="12296921" cy="6911160"/>
          </a:xfrm>
          <a:prstGeom prst="rect">
            <a:avLst/>
          </a:prstGeom>
        </p:spPr>
      </p:pic>
      <p:pic>
        <p:nvPicPr>
          <p:cNvPr id="12" name="Picture 2" descr="https://dfai/SupportServices/Communications/Digital/Logos/DFA%20Standard%20Logo%20Whit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0467" y="5867746"/>
            <a:ext cx="2415049" cy="847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074739" y="2794768"/>
            <a:ext cx="900288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REGISTERING ON THE GRANT APPLICATION PORTAL </a:t>
            </a:r>
            <a:r>
              <a:rPr lang="en-IE" sz="32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A </a:t>
            </a:r>
            <a:r>
              <a:rPr lang="en-IE" sz="32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 TIME APPLICANT</a:t>
            </a:r>
            <a:endParaRPr lang="en-IE" sz="32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349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10315"/>
            <a:ext cx="12192000" cy="1265274"/>
          </a:xfrm>
          <a:prstGeom prst="rect">
            <a:avLst/>
          </a:prstGeom>
          <a:solidFill>
            <a:srgbClr val="004B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8" name="Picture 2" descr="https://dfai/SupportServices/Communications/Digital/Logos/DFA%20Standard%20Logo%20Whit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3537" y="125579"/>
            <a:ext cx="2415049" cy="847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>
          <a:xfrm>
            <a:off x="9251076" y="6372678"/>
            <a:ext cx="2743200" cy="365125"/>
          </a:xfrm>
        </p:spPr>
        <p:txBody>
          <a:bodyPr/>
          <a:lstStyle/>
          <a:p>
            <a:fld id="{D92D729E-B767-45A2-99FA-40C07BA96A1B}" type="slidenum">
              <a:rPr lang="en-IE" smtClean="0"/>
              <a:t>2</a:t>
            </a:fld>
            <a:endParaRPr lang="en-IE"/>
          </a:p>
        </p:txBody>
      </p:sp>
      <p:sp>
        <p:nvSpPr>
          <p:cNvPr id="9" name="TextBox 8"/>
          <p:cNvSpPr txBox="1"/>
          <p:nvPr/>
        </p:nvSpPr>
        <p:spPr>
          <a:xfrm>
            <a:off x="88056" y="1281510"/>
            <a:ext cx="3425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PORTAL REGISTRATION</a:t>
            </a:r>
            <a:endParaRPr lang="en-I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00152" y="1735504"/>
            <a:ext cx="81225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E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Members of the public can register through the portal by accessing the following link:</a:t>
            </a:r>
          </a:p>
          <a:p>
            <a:r>
              <a:rPr lang="en-IE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www.funding.dfa.ie </a:t>
            </a:r>
            <a:endParaRPr lang="en-I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70676" y="2445715"/>
            <a:ext cx="9190943" cy="3926963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sp>
        <p:nvSpPr>
          <p:cNvPr id="5" name="Rectangle 4"/>
          <p:cNvSpPr/>
          <p:nvPr/>
        </p:nvSpPr>
        <p:spPr>
          <a:xfrm>
            <a:off x="304266" y="2800189"/>
            <a:ext cx="186519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IE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Click on </a:t>
            </a:r>
            <a:r>
              <a:rPr lang="en-I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IE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Register”</a:t>
            </a:r>
            <a:r>
              <a:rPr lang="en-I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E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proceed with portal registration.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5501" y="422267"/>
            <a:ext cx="59389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REGISTERING </a:t>
            </a:r>
            <a:r>
              <a:rPr lang="en-IE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IE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IE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 TIME APPLICANT</a:t>
            </a:r>
            <a:endParaRPr lang="en-IE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835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73760"/>
            <a:ext cx="12192000" cy="1265274"/>
          </a:xfrm>
          <a:prstGeom prst="rect">
            <a:avLst/>
          </a:prstGeom>
          <a:solidFill>
            <a:srgbClr val="004B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8" name="Picture 2" descr="https://dfai/SupportServices/Communications/Digital/Logos/DFA%20Standard%20Logo%20Whit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3537" y="125579"/>
            <a:ext cx="2415049" cy="847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>
          <a:xfrm>
            <a:off x="9251076" y="6372678"/>
            <a:ext cx="2743200" cy="365125"/>
          </a:xfrm>
        </p:spPr>
        <p:txBody>
          <a:bodyPr/>
          <a:lstStyle/>
          <a:p>
            <a:fld id="{D92D729E-B767-45A2-99FA-40C07BA96A1B}" type="slidenum">
              <a:rPr lang="en-IE" smtClean="0"/>
              <a:t>3</a:t>
            </a:fld>
            <a:endParaRPr lang="en-IE"/>
          </a:p>
        </p:txBody>
      </p:sp>
      <p:sp>
        <p:nvSpPr>
          <p:cNvPr id="12" name="TextBox 11"/>
          <p:cNvSpPr txBox="1"/>
          <p:nvPr/>
        </p:nvSpPr>
        <p:spPr>
          <a:xfrm>
            <a:off x="115109" y="1274043"/>
            <a:ext cx="42687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PORTAL REGISTRATION FORM</a:t>
            </a:r>
            <a:endParaRPr lang="en-I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68778" y="2493457"/>
            <a:ext cx="2839076" cy="2640723"/>
            <a:chOff x="132681" y="2493457"/>
            <a:chExt cx="2983409" cy="2640723"/>
          </a:xfrm>
        </p:grpSpPr>
        <p:sp>
          <p:nvSpPr>
            <p:cNvPr id="2" name="Rectangle 1"/>
            <p:cNvSpPr/>
            <p:nvPr/>
          </p:nvSpPr>
          <p:spPr>
            <a:xfrm>
              <a:off x="485186" y="2493457"/>
              <a:ext cx="2630904" cy="264072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>
                <a:lnSpc>
                  <a:spcPct val="115000"/>
                </a:lnSpc>
              </a:pPr>
              <a:r>
                <a:rPr lang="en-IE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Portal registration form will </a:t>
              </a:r>
              <a:r>
                <a:rPr lang="en-IE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open </a:t>
              </a:r>
              <a:endParaRPr lang="en-IE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lvl="0">
                <a:lnSpc>
                  <a:spcPct val="115000"/>
                </a:lnSpc>
              </a:pPr>
              <a:endParaRPr lang="en-IE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lvl="0">
                <a:lnSpc>
                  <a:spcPct val="115000"/>
                </a:lnSpc>
              </a:pPr>
              <a:r>
                <a:rPr lang="en-IE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Click </a:t>
              </a:r>
              <a:r>
                <a:rPr lang="en-IE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“Yes” to</a:t>
              </a:r>
              <a:r>
                <a:rPr lang="en-IE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IE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agree </a:t>
              </a:r>
              <a:r>
                <a:rPr lang="en-IE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to </a:t>
              </a:r>
              <a:r>
                <a:rPr lang="en-IE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Terms </a:t>
              </a:r>
              <a:r>
                <a:rPr lang="en-IE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and C</a:t>
              </a:r>
              <a:r>
                <a:rPr lang="en-IE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onditions</a:t>
              </a:r>
            </a:p>
            <a:p>
              <a:pPr lvl="0">
                <a:lnSpc>
                  <a:spcPct val="115000"/>
                </a:lnSpc>
              </a:pPr>
              <a:endParaRPr lang="en-IE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lvl="0">
                <a:lnSpc>
                  <a:spcPct val="115000"/>
                </a:lnSpc>
              </a:pPr>
              <a:r>
                <a:rPr lang="en-IE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Fill </a:t>
              </a:r>
              <a:r>
                <a:rPr lang="en-IE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 </a:t>
              </a:r>
              <a:r>
                <a:rPr lang="en-IE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your Organisation </a:t>
              </a:r>
              <a:r>
                <a:rPr lang="en-IE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Details</a:t>
              </a:r>
              <a:endParaRPr lang="en-IE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132681" y="2493457"/>
              <a:ext cx="352505" cy="369332"/>
              <a:chOff x="577516" y="1736500"/>
              <a:chExt cx="352505" cy="369332"/>
            </a:xfrm>
          </p:grpSpPr>
          <p:sp>
            <p:nvSpPr>
              <p:cNvPr id="5" name="Oval 4"/>
              <p:cNvSpPr/>
              <p:nvPr/>
            </p:nvSpPr>
            <p:spPr>
              <a:xfrm>
                <a:off x="577516" y="1774404"/>
                <a:ext cx="352505" cy="31313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E"/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07594" y="1736500"/>
                <a:ext cx="2923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E" dirty="0" smtClean="0">
                    <a:solidFill>
                      <a:schemeClr val="bg1"/>
                    </a:solidFill>
                  </a:rPr>
                  <a:t>1</a:t>
                </a:r>
                <a:endParaRPr lang="en-IE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148633" y="3435339"/>
              <a:ext cx="352505" cy="369332"/>
              <a:chOff x="577516" y="1736500"/>
              <a:chExt cx="352505" cy="369332"/>
            </a:xfrm>
          </p:grpSpPr>
          <p:sp>
            <p:nvSpPr>
              <p:cNvPr id="17" name="Oval 16"/>
              <p:cNvSpPr/>
              <p:nvPr/>
            </p:nvSpPr>
            <p:spPr>
              <a:xfrm>
                <a:off x="577516" y="1774404"/>
                <a:ext cx="352505" cy="31313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E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07594" y="1736500"/>
                <a:ext cx="29234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E" dirty="0" smtClean="0">
                    <a:solidFill>
                      <a:schemeClr val="bg1"/>
                    </a:solidFill>
                  </a:rPr>
                  <a:t>2</a:t>
                </a:r>
                <a:endParaRPr lang="en-IE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148631" y="4377221"/>
              <a:ext cx="352505" cy="369332"/>
              <a:chOff x="577516" y="1736500"/>
              <a:chExt cx="352505" cy="369332"/>
            </a:xfrm>
          </p:grpSpPr>
          <p:sp>
            <p:nvSpPr>
              <p:cNvPr id="20" name="Oval 19"/>
              <p:cNvSpPr/>
              <p:nvPr/>
            </p:nvSpPr>
            <p:spPr>
              <a:xfrm>
                <a:off x="577516" y="1774404"/>
                <a:ext cx="352505" cy="31313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E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607594" y="1736500"/>
                <a:ext cx="29234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E" dirty="0" smtClean="0">
                    <a:solidFill>
                      <a:schemeClr val="bg1"/>
                    </a:solidFill>
                  </a:rPr>
                  <a:t>3</a:t>
                </a:r>
                <a:endParaRPr lang="en-IE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3" name="TextBox 22"/>
          <p:cNvSpPr txBox="1"/>
          <p:nvPr/>
        </p:nvSpPr>
        <p:spPr>
          <a:xfrm>
            <a:off x="1983236" y="349196"/>
            <a:ext cx="59389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REGISTERING </a:t>
            </a:r>
            <a:r>
              <a:rPr lang="en-IE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IE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FIRST TIME APPLICANT</a:t>
            </a:r>
          </a:p>
          <a:p>
            <a:endParaRPr lang="en-IE" sz="2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019"/>
          <a:stretch/>
        </p:blipFill>
        <p:spPr>
          <a:xfrm>
            <a:off x="4050274" y="1549920"/>
            <a:ext cx="5450829" cy="512261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4" name="Flowchart: Connector 13"/>
          <p:cNvSpPr/>
          <p:nvPr/>
        </p:nvSpPr>
        <p:spPr>
          <a:xfrm>
            <a:off x="4126023" y="1612626"/>
            <a:ext cx="359406" cy="373401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5" name="TextBox 14"/>
          <p:cNvSpPr txBox="1"/>
          <p:nvPr/>
        </p:nvSpPr>
        <p:spPr>
          <a:xfrm>
            <a:off x="4110145" y="1612626"/>
            <a:ext cx="391162" cy="36635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IE" dirty="0" smtClean="0">
                <a:solidFill>
                  <a:schemeClr val="bg1"/>
                </a:solidFill>
              </a:rPr>
              <a:t>1</a:t>
            </a:r>
            <a:endParaRPr lang="en-IE" dirty="0">
              <a:solidFill>
                <a:schemeClr val="bg1"/>
              </a:solidFill>
            </a:endParaRPr>
          </a:p>
        </p:txBody>
      </p:sp>
      <p:sp>
        <p:nvSpPr>
          <p:cNvPr id="24" name="Flowchart: Connector 23"/>
          <p:cNvSpPr/>
          <p:nvPr/>
        </p:nvSpPr>
        <p:spPr>
          <a:xfrm>
            <a:off x="4065453" y="4136556"/>
            <a:ext cx="400388" cy="392078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5" name="Flowchart: Connector 24"/>
          <p:cNvSpPr/>
          <p:nvPr/>
        </p:nvSpPr>
        <p:spPr>
          <a:xfrm>
            <a:off x="4065393" y="4887040"/>
            <a:ext cx="378095" cy="362518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6" name="TextBox 25"/>
          <p:cNvSpPr txBox="1"/>
          <p:nvPr/>
        </p:nvSpPr>
        <p:spPr>
          <a:xfrm>
            <a:off x="4074679" y="4143600"/>
            <a:ext cx="391162" cy="366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dirty="0">
                <a:solidFill>
                  <a:schemeClr val="bg1"/>
                </a:solidFill>
              </a:rPr>
              <a:t>2</a:t>
            </a:r>
            <a:endParaRPr lang="en-IE" dirty="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058859" y="4883201"/>
            <a:ext cx="391162" cy="366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dirty="0">
                <a:solidFill>
                  <a:schemeClr val="bg1"/>
                </a:solidFill>
              </a:rPr>
              <a:t>3</a:t>
            </a:r>
            <a:endParaRPr lang="en-I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07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10315"/>
            <a:ext cx="12192000" cy="1265274"/>
          </a:xfrm>
          <a:prstGeom prst="rect">
            <a:avLst/>
          </a:prstGeom>
          <a:solidFill>
            <a:srgbClr val="004B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8" name="Picture 2" descr="https://dfai/SupportServices/Communications/Digital/Logos/DFA%20Standard%20Logo%20Whit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3537" y="125579"/>
            <a:ext cx="2415049" cy="847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>
          <a:xfrm>
            <a:off x="9251076" y="6372678"/>
            <a:ext cx="2743200" cy="365125"/>
          </a:xfrm>
        </p:spPr>
        <p:txBody>
          <a:bodyPr/>
          <a:lstStyle/>
          <a:p>
            <a:fld id="{D92D729E-B767-45A2-99FA-40C07BA96A1B}" type="slidenum">
              <a:rPr lang="en-IE" smtClean="0"/>
              <a:t>4</a:t>
            </a:fld>
            <a:endParaRPr lang="en-IE"/>
          </a:p>
        </p:txBody>
      </p:sp>
      <p:sp>
        <p:nvSpPr>
          <p:cNvPr id="12" name="TextBox 11"/>
          <p:cNvSpPr txBox="1"/>
          <p:nvPr/>
        </p:nvSpPr>
        <p:spPr>
          <a:xfrm>
            <a:off x="88056" y="1281510"/>
            <a:ext cx="38815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PORTAL REGISTRATION FORM</a:t>
            </a:r>
            <a:endParaRPr lang="en-I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463083" y="2434338"/>
            <a:ext cx="2526659" cy="1685077"/>
            <a:chOff x="223653" y="2001956"/>
            <a:chExt cx="2655109" cy="1685077"/>
          </a:xfrm>
        </p:grpSpPr>
        <p:sp>
          <p:nvSpPr>
            <p:cNvPr id="14" name="Rectangle 13"/>
            <p:cNvSpPr/>
            <p:nvPr/>
          </p:nvSpPr>
          <p:spPr>
            <a:xfrm>
              <a:off x="655758" y="2001956"/>
              <a:ext cx="2223004" cy="16850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>
                <a:lnSpc>
                  <a:spcPct val="115000"/>
                </a:lnSpc>
              </a:pPr>
              <a:r>
                <a:rPr lang="en-IE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Fill in </a:t>
              </a:r>
              <a:r>
                <a:rPr lang="en-IE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your details, you will be the contact person for your organisation on this portal</a:t>
              </a:r>
              <a:endParaRPr lang="en-IE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223653" y="2037946"/>
              <a:ext cx="352505" cy="369332"/>
              <a:chOff x="668488" y="1280989"/>
              <a:chExt cx="352505" cy="369332"/>
            </a:xfrm>
          </p:grpSpPr>
          <p:sp>
            <p:nvSpPr>
              <p:cNvPr id="22" name="Oval 21"/>
              <p:cNvSpPr/>
              <p:nvPr/>
            </p:nvSpPr>
            <p:spPr>
              <a:xfrm>
                <a:off x="668488" y="1309088"/>
                <a:ext cx="352505" cy="31313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E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693067" y="1280989"/>
                <a:ext cx="29234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E" dirty="0" smtClean="0">
                    <a:solidFill>
                      <a:schemeClr val="bg1"/>
                    </a:solidFill>
                  </a:rPr>
                  <a:t>4</a:t>
                </a:r>
                <a:endParaRPr lang="en-IE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17" name="TextBox 16"/>
          <p:cNvSpPr txBox="1"/>
          <p:nvPr/>
        </p:nvSpPr>
        <p:spPr>
          <a:xfrm>
            <a:off x="1983236" y="349196"/>
            <a:ext cx="59389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REGISTERING </a:t>
            </a:r>
            <a:r>
              <a:rPr lang="en-IE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IE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IE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 TIME APPLICANT</a:t>
            </a:r>
          </a:p>
          <a:p>
            <a:endParaRPr lang="en-IE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2339" y="1377038"/>
            <a:ext cx="4499131" cy="525299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6" name="Oval 15"/>
          <p:cNvSpPr/>
          <p:nvPr/>
        </p:nvSpPr>
        <p:spPr>
          <a:xfrm>
            <a:off x="4547629" y="5534704"/>
            <a:ext cx="335451" cy="31313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8" name="Oval 17"/>
          <p:cNvSpPr/>
          <p:nvPr/>
        </p:nvSpPr>
        <p:spPr>
          <a:xfrm>
            <a:off x="4642339" y="1518364"/>
            <a:ext cx="335451" cy="31313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0" name="TextBox 19"/>
          <p:cNvSpPr txBox="1"/>
          <p:nvPr/>
        </p:nvSpPr>
        <p:spPr>
          <a:xfrm>
            <a:off x="4664098" y="1481565"/>
            <a:ext cx="2782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>
                <a:solidFill>
                  <a:schemeClr val="bg1"/>
                </a:solidFill>
              </a:rPr>
              <a:t>4</a:t>
            </a:r>
            <a:endParaRPr lang="en-IE" dirty="0">
              <a:solidFill>
                <a:schemeClr val="bg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429225" y="4458886"/>
            <a:ext cx="335451" cy="31313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4" name="Rectangle 23"/>
          <p:cNvSpPr/>
          <p:nvPr/>
        </p:nvSpPr>
        <p:spPr>
          <a:xfrm>
            <a:off x="859386" y="4350610"/>
            <a:ext cx="2115459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en-IE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Enter the code from the image and click “Submit”</a:t>
            </a:r>
            <a:endParaRPr lang="en-IE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57848" y="4430787"/>
            <a:ext cx="2782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>
                <a:solidFill>
                  <a:schemeClr val="bg1"/>
                </a:solidFill>
              </a:rPr>
              <a:t>5</a:t>
            </a:r>
            <a:endParaRPr lang="en-IE" dirty="0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576252" y="5506605"/>
            <a:ext cx="2782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>
                <a:solidFill>
                  <a:schemeClr val="bg1"/>
                </a:solidFill>
              </a:rPr>
              <a:t>5</a:t>
            </a:r>
            <a:endParaRPr lang="en-I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1615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10315"/>
            <a:ext cx="12192000" cy="1265274"/>
          </a:xfrm>
          <a:prstGeom prst="rect">
            <a:avLst/>
          </a:prstGeom>
          <a:solidFill>
            <a:srgbClr val="004B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8" name="Picture 2" descr="https://dfai/SupportServices/Communications/Digital/Logos/DFA%20Standard%20Logo%20Whit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3537" y="125579"/>
            <a:ext cx="2415049" cy="847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>
          <a:xfrm>
            <a:off x="9251076" y="6372678"/>
            <a:ext cx="2743200" cy="365125"/>
          </a:xfrm>
        </p:spPr>
        <p:txBody>
          <a:bodyPr/>
          <a:lstStyle/>
          <a:p>
            <a:fld id="{D92D729E-B767-45A2-99FA-40C07BA96A1B}" type="slidenum">
              <a:rPr lang="en-IE" smtClean="0"/>
              <a:t>5</a:t>
            </a:fld>
            <a:endParaRPr lang="en-IE"/>
          </a:p>
        </p:txBody>
      </p:sp>
      <p:sp>
        <p:nvSpPr>
          <p:cNvPr id="2" name="Rectangle 1"/>
          <p:cNvSpPr/>
          <p:nvPr/>
        </p:nvSpPr>
        <p:spPr>
          <a:xfrm>
            <a:off x="1723070" y="1802067"/>
            <a:ext cx="75329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thank you message </a:t>
            </a:r>
            <a:r>
              <a:rPr lang="en-IE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confirm that the registration has been </a:t>
            </a:r>
            <a:r>
              <a:rPr lang="en-I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submitted. You will receive an email with a link to complete the registration process. </a:t>
            </a:r>
            <a:endParaRPr lang="en-I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8056" y="1281510"/>
            <a:ext cx="39137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PORTAL REGISTRATION FORM </a:t>
            </a:r>
            <a:endParaRPr lang="en-I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3943" y="2568845"/>
            <a:ext cx="9561760" cy="4105435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sp>
        <p:nvSpPr>
          <p:cNvPr id="10" name="TextBox 9"/>
          <p:cNvSpPr txBox="1"/>
          <p:nvPr/>
        </p:nvSpPr>
        <p:spPr>
          <a:xfrm>
            <a:off x="2044950" y="349196"/>
            <a:ext cx="59389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REGISTERING </a:t>
            </a:r>
            <a:r>
              <a:rPr lang="en-IE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IE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FIRST TIME APPLICANT</a:t>
            </a:r>
          </a:p>
          <a:p>
            <a:endParaRPr lang="en-IE" sz="2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3742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6" y="-11534"/>
            <a:ext cx="12257329" cy="6911160"/>
          </a:xfrm>
          <a:prstGeom prst="rect">
            <a:avLst/>
          </a:prstGeom>
        </p:spPr>
      </p:pic>
      <p:pic>
        <p:nvPicPr>
          <p:cNvPr id="12" name="Picture 2" descr="https://dfai/SupportServices/Communications/Digital/Logos/DFA%20Standard%20Logo%20Whit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0467" y="5867746"/>
            <a:ext cx="2415049" cy="847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677901" y="3151658"/>
            <a:ext cx="85747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2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YOU!</a:t>
            </a:r>
            <a:endParaRPr lang="en-IE" sz="32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402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eDocument" ma:contentTypeID="0x0101000BC94875665D404BB1351B53C41FD2C000866EA3348E6AB344922DA06A5CC6FB09" ma:contentTypeVersion="145" ma:contentTypeDescription="" ma:contentTypeScope="" ma:versionID="50183ee92cc6b527da37ae4d9ceff3f7">
  <xsd:schema xmlns:xsd="http://www.w3.org/2001/XMLSchema" xmlns:xs="http://www.w3.org/2001/XMLSchema" xmlns:p="http://schemas.microsoft.com/office/2006/metadata/properties" xmlns:ns2="b8e48987-c6a8-4ac5-bdf5-48234459c08a" targetNamespace="http://schemas.microsoft.com/office/2006/metadata/properties" ma:root="true" ma:fieldsID="b3474ee6808a934a40af575f0da1e957" ns2:_="">
    <xsd:import namespace="b8e48987-c6a8-4ac5-bdf5-48234459c08a"/>
    <xsd:element name="properties">
      <xsd:complexType>
        <xsd:sequence>
          <xsd:element name="documentManagement">
            <xsd:complexType>
              <xsd:all>
                <xsd:element ref="ns2:_vti_ItemDeclaredRecord" minOccurs="0"/>
                <xsd:element ref="ns2:eDocs_FileStatus"/>
                <xsd:element ref="ns2:eDocs_eFileName" minOccurs="0"/>
                <xsd:element ref="ns2:TaxCatchAll" minOccurs="0"/>
                <xsd:element ref="ns2:TaxCatchAllLabel" minOccurs="0"/>
                <xsd:element ref="ns2:h1f8bb4843d6459a8b809123185593c7" minOccurs="0"/>
                <xsd:element ref="ns2:nb1b8a72855341e18dd75ce464e281f2" minOccurs="0"/>
                <xsd:element ref="ns2:m02c691f3efa402dab5cbaa8c240a9e7" minOccurs="0"/>
                <xsd:element ref="ns2:mbbd3fafa5ab4e5eb8a6a5e099cef439" minOccurs="0"/>
                <xsd:element ref="ns2:fbaa881fc4ae443f9fdafbdd527793d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e48987-c6a8-4ac5-bdf5-48234459c08a" elementFormDefault="qualified">
    <xsd:import namespace="http://schemas.microsoft.com/office/2006/documentManagement/types"/>
    <xsd:import namespace="http://schemas.microsoft.com/office/infopath/2007/PartnerControls"/>
    <xsd:element name="_vti_ItemDeclaredRecord" ma:index="2" nillable="true" ma:displayName="Declared Record" ma:hidden="true" ma:internalName="_vti_ItemDeclaredRecord">
      <xsd:simpleType>
        <xsd:restriction base="dms:DateTime"/>
      </xsd:simpleType>
    </xsd:element>
    <xsd:element name="eDocs_FileStatus" ma:index="5" ma:displayName="Status" ma:default="Live" ma:format="Dropdown" ma:indexed="true" ma:internalName="eDocs_FileStatus">
      <xsd:simpleType>
        <xsd:restriction base="dms:Choice">
          <xsd:enumeration value="Live"/>
          <xsd:enumeration value="Archived"/>
          <xsd:enumeration value="PendingLive"/>
          <xsd:enumeration value="PendingArchived"/>
          <xsd:enumeration value="Cancelled"/>
          <xsd:enumeration value="SentToNationalArchives"/>
        </xsd:restriction>
      </xsd:simpleType>
    </xsd:element>
    <xsd:element name="eDocs_eFileName" ma:index="8" nillable="true" ma:displayName="eFile Reference" ma:indexed="true" ma:internalName="eDocs_eFileName" ma:readOnly="false">
      <xsd:simpleType>
        <xsd:restriction base="dms:Text"/>
      </xsd:simpleType>
    </xsd:element>
    <xsd:element name="TaxCatchAll" ma:index="9" nillable="true" ma:displayName="Taxonomy Catch All Column" ma:hidden="true" ma:list="{b5be568f-c903-4bb7-b57c-b027c990bbe7}" ma:internalName="TaxCatchAll" ma:showField="CatchAllData" ma:web="b8e48987-c6a8-4ac5-bdf5-48234459c08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b5be568f-c903-4bb7-b57c-b027c990bbe7}" ma:internalName="TaxCatchAllLabel" ma:readOnly="true" ma:showField="CatchAllDataLabel" ma:web="b8e48987-c6a8-4ac5-bdf5-48234459c08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1f8bb4843d6459a8b809123185593c7" ma:index="13" nillable="true" ma:taxonomy="true" ma:internalName="h1f8bb4843d6459a8b809123185593c7" ma:taxonomyFieldName="eDocs_Series" ma:displayName="Series" ma:readOnly="false" ma:default="-1;#273|01a3cdad-acfd-49e9-b46b-a1f5a540da4a" ma:fieldId="{11f8bb48-43d6-459a-8b80-9123185593c7}" ma:sspId="0e3abafe-1b34-4c1b-bf65-10a7feaae33e" ma:termSetId="90efb4c6-9db8-4ab8-b5d0-a64d06b76fd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nb1b8a72855341e18dd75ce464e281f2" ma:index="15" nillable="true" ma:taxonomy="true" ma:internalName="nb1b8a72855341e18dd75ce464e281f2" ma:taxonomyFieldName="eDocs_Year" ma:displayName="Year" ma:readOnly="false" ma:fieldId="{7b1b8a72-8553-41e1-8dd7-5ce464e281f2}" ma:sspId="0e3abafe-1b34-4c1b-bf65-10a7feaae33e" ma:termSetId="6e832c83-050b-48dc-ad1c-9a00fb71e29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02c691f3efa402dab5cbaa8c240a9e7" ma:index="18" nillable="true" ma:taxonomy="true" ma:internalName="m02c691f3efa402dab5cbaa8c240a9e7" ma:taxonomyFieldName="eDocs_FileTopics" ma:displayName="File Topics" ma:readOnly="false" ma:fieldId="{602c691f-3efa-402d-ab5c-baa8c240a9e7}" ma:taxonomyMulti="true" ma:sspId="0e3abafe-1b34-4c1b-bf65-10a7feaae33e" ma:termSetId="3bfd233e-e4b5-4528-8241-afa9e55df15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bbd3fafa5ab4e5eb8a6a5e099cef439" ma:index="20" nillable="true" ma:taxonomy="true" ma:internalName="mbbd3fafa5ab4e5eb8a6a5e099cef439" ma:taxonomyFieldName="eDocs_SecurityClassification" ma:displayName="Security Classification" ma:readOnly="false" ma:default="-1;#Unclassified|48e59aef-4941-49be-a09f-d6143239bb71" ma:fieldId="{6bbd3faf-a5ab-4e5e-b8a6-a5e099cef439}" ma:sspId="0e3abafe-1b34-4c1b-bf65-10a7feaae33e" ma:termSetId="cfde435d-7c98-4272-8b5d-5c47f89107d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baa881fc4ae443f9fdafbdd527793df" ma:index="22" nillable="true" ma:taxonomy="true" ma:internalName="fbaa881fc4ae443f9fdafbdd527793df" ma:taxonomyFieldName="eDocs_DocumentTopics" ma:displayName="Document Topics" ma:fieldId="{fbaa881f-c4ae-443f-9fda-fbdd527793df}" ma:taxonomyMulti="true" ma:sspId="0e3abafe-1b34-4c1b-bf65-10a7feaae33e" ma:termSetId="00000000-0000-0000-0000-000000000000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6" ma:displayName="Content Type"/>
        <xsd:element ref="dc:title" minOccurs="0" maxOccurs="1" ma:index="0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ti_ItemDeclaredRecord xmlns="b8e48987-c6a8-4ac5-bdf5-48234459c08a" xsi:nil="true"/>
    <h1f8bb4843d6459a8b809123185593c7 xmlns="b8e48987-c6a8-4ac5-bdf5-48234459c08a">
      <Terms xmlns="http://schemas.microsoft.com/office/infopath/2007/PartnerControls">
        <TermInfo xmlns="http://schemas.microsoft.com/office/infopath/2007/PartnerControls">
          <TermName xmlns="http://schemas.microsoft.com/office/infopath/2007/PartnerControls">273</TermName>
          <TermId xmlns="http://schemas.microsoft.com/office/infopath/2007/PartnerControls">01a3cdad-acfd-49e9-b46b-a1f5a540da4a</TermId>
        </TermInfo>
      </Terms>
    </h1f8bb4843d6459a8b809123185593c7>
    <nb1b8a72855341e18dd75ce464e281f2 xmlns="b8e48987-c6a8-4ac5-bdf5-48234459c08a">
      <Terms xmlns="http://schemas.microsoft.com/office/infopath/2007/PartnerControls">
        <TermInfo xmlns="http://schemas.microsoft.com/office/infopath/2007/PartnerControls">
          <TermName xmlns="http://schemas.microsoft.com/office/infopath/2007/PartnerControls">2022</TermName>
          <TermId xmlns="http://schemas.microsoft.com/office/infopath/2007/PartnerControls">a93113ae-f419-48c7-851a-f0b6b224d316</TermId>
        </TermInfo>
      </Terms>
    </nb1b8a72855341e18dd75ce464e281f2>
    <TaxCatchAll xmlns="b8e48987-c6a8-4ac5-bdf5-48234459c08a">
      <Value>5</Value>
      <Value>3</Value>
      <Value>1</Value>
      <Value>7</Value>
    </TaxCatchAll>
    <m02c691f3efa402dab5cbaa8c240a9e7 xmlns="b8e48987-c6a8-4ac5-bdf5-48234459c08a">
      <Terms xmlns="http://schemas.microsoft.com/office/infopath/2007/PartnerControls">
        <TermInfo xmlns="http://schemas.microsoft.com/office/infopath/2007/PartnerControls">
          <TermName xmlns="http://schemas.microsoft.com/office/infopath/2007/PartnerControls">Guidelines</TermName>
          <TermId xmlns="http://schemas.microsoft.com/office/infopath/2007/PartnerControls">4c0ab148-88ce-4d41-9305-e7cc97649627</TermId>
        </TermInfo>
      </Terms>
    </m02c691f3efa402dab5cbaa8c240a9e7>
    <eDocs_eFileName xmlns="b8e48987-c6a8-4ac5-bdf5-48234459c08a">DFA273-003-2022</eDocs_eFileName>
    <mbbd3fafa5ab4e5eb8a6a5e099cef439 xmlns="b8e48987-c6a8-4ac5-bdf5-48234459c08a">
      <Terms xmlns="http://schemas.microsoft.com/office/infopath/2007/PartnerControls">
        <TermInfo xmlns="http://schemas.microsoft.com/office/infopath/2007/PartnerControls">
          <TermName xmlns="http://schemas.microsoft.com/office/infopath/2007/PartnerControls">Unclassified</TermName>
          <TermId xmlns="http://schemas.microsoft.com/office/infopath/2007/PartnerControls">48e59aef-4941-49be-a09f-d6143239bb71</TermId>
        </TermInfo>
      </Terms>
    </mbbd3fafa5ab4e5eb8a6a5e099cef439>
    <fbaa881fc4ae443f9fdafbdd527793df xmlns="b8e48987-c6a8-4ac5-bdf5-48234459c08a">
      <Terms xmlns="http://schemas.microsoft.com/office/infopath/2007/PartnerControls"/>
    </fbaa881fc4ae443f9fdafbdd527793df>
    <eDocs_FileStatus xmlns="b8e48987-c6a8-4ac5-bdf5-48234459c08a">Live</eDocs_FileStatus>
  </documentManagement>
</p:properties>
</file>

<file path=customXml/itemProps1.xml><?xml version="1.0" encoding="utf-8"?>
<ds:datastoreItem xmlns:ds="http://schemas.openxmlformats.org/officeDocument/2006/customXml" ds:itemID="{E1BF7A91-69B2-4530-A2E3-1D5CDC711551}"/>
</file>

<file path=customXml/itemProps2.xml><?xml version="1.0" encoding="utf-8"?>
<ds:datastoreItem xmlns:ds="http://schemas.openxmlformats.org/officeDocument/2006/customXml" ds:itemID="{2A57ED47-2048-4C1E-8DC4-48C458EF1B1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D02B909-167B-4497-A4B1-578C38A86034}">
  <ds:schemaRefs>
    <ds:schemaRef ds:uri="http://purl.org/dc/elements/1.1/"/>
    <ds:schemaRef ds:uri="http://schemas.microsoft.com/office/2006/metadata/properties"/>
    <ds:schemaRef ds:uri="17347fff-f6a5-4a8c-86d9-f4cca98449f9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3925</TotalTime>
  <Words>169</Words>
  <Application>Microsoft Office PowerPoint</Application>
  <PresentationFormat>Widescreen</PresentationFormat>
  <Paragraphs>39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Dept of Foreign Affairs &amp; Trade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Mannion Christine HQ-FINANCE</dc:creator>
  <cp:lastModifiedBy>Herron Kevin HQ-IUKA</cp:lastModifiedBy>
  <cp:revision>420</cp:revision>
  <dcterms:created xsi:type="dcterms:W3CDTF">2023-03-21T14:04:48Z</dcterms:created>
  <dcterms:modified xsi:type="dcterms:W3CDTF">2025-01-14T11:52:38Z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0x0101000BC94875665D404BB1351B53C41FD2C000866EA3348E6AB344922DA06A5CC6FB09</vt:lpwstr>
  </property>
  <property fmtid="{D5CDD505-2E9C-101B-9397-08002B2CF9AE}" pid="3" name="eDocs_FileTopics">
    <vt:lpwstr>5;#Guidelines|4c0ab148-88ce-4d41-9305-e7cc97649627</vt:lpwstr>
  </property>
  <property fmtid="{D5CDD505-2E9C-101B-9397-08002B2CF9AE}" pid="4" name="eDocs_SecurityClassification">
    <vt:lpwstr>7;#Unclassified|48e59aef-4941-49be-a09f-d6143239bb71</vt:lpwstr>
  </property>
  <property fmtid="{D5CDD505-2E9C-101B-9397-08002B2CF9AE}" pid="5" name="eDocs_DocumentTopics">
    <vt:lpwstr/>
  </property>
  <property fmtid="{D5CDD505-2E9C-101B-9397-08002B2CF9AE}" pid="6" name="eDocs_Year">
    <vt:lpwstr>3;#2022|a93113ae-f419-48c7-851a-f0b6b224d316</vt:lpwstr>
  </property>
  <property fmtid="{D5CDD505-2E9C-101B-9397-08002B2CF9AE}" pid="7" name="eDocs_SeriesSubSeries">
    <vt:lpwstr>4;#041|048563aa-a883-40cd-bd41-ab32495701d0</vt:lpwstr>
  </property>
  <property fmtid="{D5CDD505-2E9C-101B-9397-08002B2CF9AE}" pid="8" name="_dlc_policyId">
    <vt:lpwstr/>
  </property>
  <property fmtid="{D5CDD505-2E9C-101B-9397-08002B2CF9AE}" pid="9" name="ItemRetentionFormula">
    <vt:lpwstr/>
  </property>
  <property fmtid="{D5CDD505-2E9C-101B-9397-08002B2CF9AE}" pid="10" name="_docset_NoMedatataSyncRequired">
    <vt:lpwstr>False</vt:lpwstr>
  </property>
  <property fmtid="{D5CDD505-2E9C-101B-9397-08002B2CF9AE}" pid="11" name="eDocs_Series">
    <vt:lpwstr>1;#273|01a3cdad-acfd-49e9-b46b-a1f5a540da4a</vt:lpwstr>
  </property>
  <property fmtid="{D5CDD505-2E9C-101B-9397-08002B2CF9AE}" pid="12" name="ge25f6a3ef6f42d4865685f2a74bf8c7">
    <vt:lpwstr/>
  </property>
  <property fmtid="{D5CDD505-2E9C-101B-9397-08002B2CF9AE}" pid="13" name="eDocs_RetentionPeriodTerm">
    <vt:lpwstr/>
  </property>
</Properties>
</file>