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</p:sldMasterIdLst>
  <p:notesMasterIdLst>
    <p:notesMasterId r:id="rId25"/>
  </p:notesMasterIdLst>
  <p:handoutMasterIdLst>
    <p:handoutMasterId r:id="rId26"/>
  </p:handoutMasterIdLst>
  <p:sldIdLst>
    <p:sldId id="256" r:id="rId3"/>
    <p:sldId id="484" r:id="rId4"/>
    <p:sldId id="494" r:id="rId5"/>
    <p:sldId id="503" r:id="rId6"/>
    <p:sldId id="504" r:id="rId7"/>
    <p:sldId id="495" r:id="rId8"/>
    <p:sldId id="395" r:id="rId9"/>
    <p:sldId id="496" r:id="rId10"/>
    <p:sldId id="506" r:id="rId11"/>
    <p:sldId id="486" r:id="rId12"/>
    <p:sldId id="487" r:id="rId13"/>
    <p:sldId id="488" r:id="rId14"/>
    <p:sldId id="498" r:id="rId15"/>
    <p:sldId id="499" r:id="rId16"/>
    <p:sldId id="500" r:id="rId17"/>
    <p:sldId id="492" r:id="rId18"/>
    <p:sldId id="502" r:id="rId19"/>
    <p:sldId id="493" r:id="rId20"/>
    <p:sldId id="505" r:id="rId21"/>
    <p:sldId id="507" r:id="rId22"/>
    <p:sldId id="482" r:id="rId23"/>
    <p:sldId id="326" r:id="rId24"/>
  </p:sldIdLst>
  <p:sldSz cx="9144000" cy="6858000" type="screen4x3"/>
  <p:notesSz cx="9812338" cy="6681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05">
          <p15:clr>
            <a:srgbClr val="A4A3A4"/>
          </p15:clr>
        </p15:guide>
        <p15:guide id="4" pos="309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ian Doherty" initials="GD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828"/>
    <a:srgbClr val="25184A"/>
    <a:srgbClr val="000000"/>
    <a:srgbClr val="5EC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0101" autoAdjust="0"/>
  </p:normalViewPr>
  <p:slideViewPr>
    <p:cSldViewPr snapToGrid="0" snapToObjects="1">
      <p:cViewPr varScale="1">
        <p:scale>
          <a:sx n="77" d="100"/>
          <a:sy n="77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-2070" y="-102"/>
      </p:cViewPr>
      <p:guideLst>
        <p:guide orient="horz" pos="2880"/>
        <p:guide pos="2160"/>
        <p:guide orient="horz" pos="2105"/>
        <p:guide pos="30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52012" cy="33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58056" y="1"/>
            <a:ext cx="4252012" cy="33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44E94-FE56-4A54-A884-F58FF9F63EDF}" type="datetimeFigureOut">
              <a:rPr lang="en-IE" smtClean="0"/>
              <a:t>05/12/2019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346539"/>
            <a:ext cx="4252012" cy="334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58056" y="6346539"/>
            <a:ext cx="4252012" cy="334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88AF6-FF63-4163-8A34-AF37C0E755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07403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52012" cy="33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8056" y="1"/>
            <a:ext cx="4252012" cy="33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5CD78-35F3-4A95-88C9-7F0332635A82}" type="datetimeFigureOut">
              <a:rPr lang="en-IE" smtClean="0"/>
              <a:t>05/12/2019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1650"/>
            <a:ext cx="3341687" cy="250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1234" y="3173850"/>
            <a:ext cx="7849870" cy="30068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346539"/>
            <a:ext cx="4252012" cy="334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8056" y="6346539"/>
            <a:ext cx="4252012" cy="334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99429-6D62-45AC-915C-47B6F6FC7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85279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1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05CCB4-64E8-47A3-879B-627D942ACA36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2259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Stage</a:t>
            </a:r>
            <a:r>
              <a:rPr lang="en-IE" baseline="0" dirty="0"/>
              <a:t> 1 </a:t>
            </a:r>
          </a:p>
          <a:p>
            <a:r>
              <a:rPr lang="en-IE" baseline="0" dirty="0"/>
              <a:t>Modules	Financial Accounting</a:t>
            </a:r>
          </a:p>
          <a:p>
            <a:r>
              <a:rPr lang="en-IE" baseline="0" dirty="0"/>
              <a:t>	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Law &amp; Ethics</a:t>
            </a:r>
          </a:p>
          <a:p>
            <a:endParaRPr lang="en-IE" baseline="0" dirty="0"/>
          </a:p>
          <a:p>
            <a:r>
              <a:rPr lang="en-IE" baseline="0" dirty="0"/>
              <a:t>Stage 2 </a:t>
            </a:r>
          </a:p>
          <a:p>
            <a:r>
              <a:rPr lang="en-IE" baseline="0" dirty="0"/>
              <a:t>Modules	Advanced Financial Accounting</a:t>
            </a:r>
          </a:p>
          <a:p>
            <a:r>
              <a:rPr lang="en-IE" baseline="0" dirty="0"/>
              <a:t>	Advanced 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IAS – Integrated Accounting Systems</a:t>
            </a:r>
          </a:p>
          <a:p>
            <a:endParaRPr lang="en-IE" baseline="0" dirty="0"/>
          </a:p>
          <a:p>
            <a:endParaRPr lang="en-IE" baseline="0" dirty="0"/>
          </a:p>
          <a:p>
            <a:r>
              <a:rPr lang="en-IE" baseline="0" dirty="0"/>
              <a:t>For Industry refer to public, private and third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13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EBC190-762C-4169-9FFD-65A4D286655C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05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Stage</a:t>
            </a:r>
            <a:r>
              <a:rPr lang="en-IE" baseline="0" dirty="0"/>
              <a:t> 1 </a:t>
            </a:r>
          </a:p>
          <a:p>
            <a:r>
              <a:rPr lang="en-IE" baseline="0" dirty="0"/>
              <a:t>Modules	Financial Accounting</a:t>
            </a:r>
          </a:p>
          <a:p>
            <a:r>
              <a:rPr lang="en-IE" baseline="0" dirty="0"/>
              <a:t>	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Law &amp; Ethics</a:t>
            </a:r>
          </a:p>
          <a:p>
            <a:endParaRPr lang="en-IE" baseline="0" dirty="0"/>
          </a:p>
          <a:p>
            <a:r>
              <a:rPr lang="en-IE" baseline="0" dirty="0"/>
              <a:t>Stage 2 </a:t>
            </a:r>
          </a:p>
          <a:p>
            <a:r>
              <a:rPr lang="en-IE" baseline="0" dirty="0"/>
              <a:t>Modules	Advanced Financial Accounting</a:t>
            </a:r>
          </a:p>
          <a:p>
            <a:r>
              <a:rPr lang="en-IE" baseline="0" dirty="0"/>
              <a:t>	Advanced 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IAS – Integrated Accounting Systems</a:t>
            </a:r>
          </a:p>
          <a:p>
            <a:endParaRPr lang="en-IE" baseline="0" dirty="0"/>
          </a:p>
          <a:p>
            <a:endParaRPr lang="en-IE" baseline="0" dirty="0"/>
          </a:p>
          <a:p>
            <a:r>
              <a:rPr lang="en-IE" baseline="0" dirty="0"/>
              <a:t>For Industry refer to public, private and third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14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EBC190-762C-4169-9FFD-65A4D286655C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123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Stage</a:t>
            </a:r>
            <a:r>
              <a:rPr lang="en-IE" baseline="0" dirty="0"/>
              <a:t> 1 </a:t>
            </a:r>
          </a:p>
          <a:p>
            <a:r>
              <a:rPr lang="en-IE" baseline="0" dirty="0"/>
              <a:t>Modules	Financial Accounting</a:t>
            </a:r>
          </a:p>
          <a:p>
            <a:r>
              <a:rPr lang="en-IE" baseline="0" dirty="0"/>
              <a:t>	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Law &amp; Ethics</a:t>
            </a:r>
          </a:p>
          <a:p>
            <a:endParaRPr lang="en-IE" baseline="0" dirty="0"/>
          </a:p>
          <a:p>
            <a:r>
              <a:rPr lang="en-IE" baseline="0" dirty="0"/>
              <a:t>Stage 2 </a:t>
            </a:r>
          </a:p>
          <a:p>
            <a:r>
              <a:rPr lang="en-IE" baseline="0" dirty="0"/>
              <a:t>Modules	Advanced Financial Accounting</a:t>
            </a:r>
          </a:p>
          <a:p>
            <a:r>
              <a:rPr lang="en-IE" baseline="0" dirty="0"/>
              <a:t>	Advanced 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IAS – Integrated Accounting Systems</a:t>
            </a:r>
          </a:p>
          <a:p>
            <a:endParaRPr lang="en-IE" baseline="0" dirty="0"/>
          </a:p>
          <a:p>
            <a:endParaRPr lang="en-IE" baseline="0" dirty="0"/>
          </a:p>
          <a:p>
            <a:r>
              <a:rPr lang="en-IE" baseline="0" dirty="0"/>
              <a:t>For Industry refer to public, private and third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15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EBC190-762C-4169-9FFD-65A4D286655C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825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Stage</a:t>
            </a:r>
            <a:r>
              <a:rPr lang="en-IE" baseline="0" dirty="0"/>
              <a:t> 1 </a:t>
            </a:r>
          </a:p>
          <a:p>
            <a:r>
              <a:rPr lang="en-IE" baseline="0" dirty="0"/>
              <a:t>Modules	Financial Accounting</a:t>
            </a:r>
          </a:p>
          <a:p>
            <a:r>
              <a:rPr lang="en-IE" baseline="0" dirty="0"/>
              <a:t>	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Law &amp; Ethics</a:t>
            </a:r>
          </a:p>
          <a:p>
            <a:endParaRPr lang="en-IE" baseline="0" dirty="0"/>
          </a:p>
          <a:p>
            <a:r>
              <a:rPr lang="en-IE" baseline="0" dirty="0"/>
              <a:t>Stage 2 </a:t>
            </a:r>
          </a:p>
          <a:p>
            <a:r>
              <a:rPr lang="en-IE" baseline="0" dirty="0"/>
              <a:t>Modules	Advanced Financial Accounting</a:t>
            </a:r>
          </a:p>
          <a:p>
            <a:r>
              <a:rPr lang="en-IE" baseline="0" dirty="0"/>
              <a:t>	Advanced 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IAS – Integrated Accounting Systems</a:t>
            </a:r>
          </a:p>
          <a:p>
            <a:endParaRPr lang="en-IE" baseline="0" dirty="0"/>
          </a:p>
          <a:p>
            <a:endParaRPr lang="en-IE" baseline="0" dirty="0"/>
          </a:p>
          <a:p>
            <a:r>
              <a:rPr lang="en-IE" baseline="0" dirty="0"/>
              <a:t>For Industry refer to public, private and third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16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EBC190-762C-4169-9FFD-65A4D286655C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8516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Stage</a:t>
            </a:r>
            <a:r>
              <a:rPr lang="en-IE" baseline="0" dirty="0"/>
              <a:t> 1 </a:t>
            </a:r>
          </a:p>
          <a:p>
            <a:r>
              <a:rPr lang="en-IE" baseline="0" dirty="0"/>
              <a:t>Modules	Financial Accounting</a:t>
            </a:r>
          </a:p>
          <a:p>
            <a:r>
              <a:rPr lang="en-IE" baseline="0" dirty="0"/>
              <a:t>	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Law &amp; Ethics</a:t>
            </a:r>
          </a:p>
          <a:p>
            <a:endParaRPr lang="en-IE" baseline="0" dirty="0"/>
          </a:p>
          <a:p>
            <a:r>
              <a:rPr lang="en-IE" baseline="0" dirty="0"/>
              <a:t>Stage 2 </a:t>
            </a:r>
          </a:p>
          <a:p>
            <a:r>
              <a:rPr lang="en-IE" baseline="0" dirty="0"/>
              <a:t>Modules	Advanced Financial Accounting</a:t>
            </a:r>
          </a:p>
          <a:p>
            <a:r>
              <a:rPr lang="en-IE" baseline="0" dirty="0"/>
              <a:t>	Advanced 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IAS – Integrated Accounting Systems</a:t>
            </a:r>
          </a:p>
          <a:p>
            <a:endParaRPr lang="en-IE" baseline="0" dirty="0"/>
          </a:p>
          <a:p>
            <a:endParaRPr lang="en-IE" baseline="0" dirty="0"/>
          </a:p>
          <a:p>
            <a:r>
              <a:rPr lang="en-IE" baseline="0" dirty="0"/>
              <a:t>For Industry refer to public, private and third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17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EBC190-762C-4169-9FFD-65A4D286655C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7285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2E60070-6806-41DA-9930-3CEF11AE4E17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99429-6D62-45AC-915C-47B6F6FC772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E242F-F0B9-437A-9452-7A46BC3A8A8F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05/12/2019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86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E61AC-EDD7-4790-A718-7ACF76D28F42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05/12/2019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99429-6D62-45AC-915C-47B6F6FC772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65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E61AC-EDD7-4790-A718-7ACF76D28F42}" type="datetime1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05/12/2019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99429-6D62-45AC-915C-47B6F6FC772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1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BIFE: Bray institute of further education – Wicklow; Kildare and Wicklow Education &amp; Training Board</a:t>
            </a:r>
          </a:p>
          <a:p>
            <a:r>
              <a:rPr lang="en-IE" dirty="0" err="1" smtClean="0"/>
              <a:t>Coláiste</a:t>
            </a:r>
            <a:r>
              <a:rPr lang="en-IE" dirty="0" smtClean="0"/>
              <a:t> </a:t>
            </a:r>
            <a:r>
              <a:rPr lang="en-IE" dirty="0" err="1" smtClean="0"/>
              <a:t>íde</a:t>
            </a:r>
            <a:r>
              <a:rPr lang="en-IE" dirty="0" smtClean="0"/>
              <a:t>:</a:t>
            </a:r>
            <a:r>
              <a:rPr lang="en-IE" baseline="0" dirty="0" smtClean="0"/>
              <a:t> </a:t>
            </a:r>
            <a:r>
              <a:rPr lang="en-IE" baseline="0" dirty="0" err="1" smtClean="0"/>
              <a:t>Westr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Finglas</a:t>
            </a:r>
            <a:r>
              <a:rPr lang="en-IE" baseline="0" dirty="0" smtClean="0"/>
              <a:t> Dublin West;  City of Dublin Education &amp; Training Board </a:t>
            </a:r>
          </a:p>
          <a:p>
            <a:r>
              <a:rPr lang="en-IE" baseline="0" dirty="0" smtClean="0"/>
              <a:t>BFEI: Blackrock College of Further Education – Dublin South; Dublin and </a:t>
            </a:r>
            <a:r>
              <a:rPr lang="en-IE" baseline="0" dirty="0" err="1" smtClean="0"/>
              <a:t>Dún</a:t>
            </a:r>
            <a:r>
              <a:rPr lang="en-IE" baseline="0" dirty="0" smtClean="0"/>
              <a:t> Laoghaire Education &amp; Training Board</a:t>
            </a:r>
          </a:p>
          <a:p>
            <a:r>
              <a:rPr lang="en-IE" baseline="0" dirty="0" err="1" smtClean="0"/>
              <a:t>Rathmines</a:t>
            </a:r>
            <a:r>
              <a:rPr lang="en-IE" baseline="0" dirty="0" smtClean="0"/>
              <a:t> College of Further Education – Dublin Central; City of Dublin Education &amp; Training Board </a:t>
            </a:r>
          </a:p>
          <a:p>
            <a:r>
              <a:rPr lang="en-IE" baseline="0" dirty="0" smtClean="0"/>
              <a:t>Monaghan Institute – Monaghan; Cavan and Monaghan Education &amp; Training Board</a:t>
            </a:r>
          </a:p>
          <a:p>
            <a:r>
              <a:rPr lang="en-IE" baseline="0" dirty="0" smtClean="0"/>
              <a:t>Cork College of Commerce – Cork; Cork Education &amp; Training Board</a:t>
            </a:r>
          </a:p>
          <a:p>
            <a:r>
              <a:rPr lang="en-IE" baseline="0" dirty="0" smtClean="0"/>
              <a:t>Waterford College of Further Education; Wexford and Waterford Education &amp; Training Board</a:t>
            </a:r>
          </a:p>
          <a:p>
            <a:endParaRPr lang="en-IE" baseline="0" dirty="0" smtClean="0"/>
          </a:p>
          <a:p>
            <a:r>
              <a:rPr lang="en-IE" baseline="0" dirty="0" smtClean="0"/>
              <a:t>Other regions will have come on board with college location in Jan 2019, Sept 2019 and so on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4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3CE40-56B8-4D58-AAD0-F534295FE529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090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ATA -  Accounting Technician Apprenticeship</a:t>
            </a:r>
          </a:p>
          <a:p>
            <a:endParaRPr lang="en-IE" dirty="0"/>
          </a:p>
          <a:p>
            <a:r>
              <a:rPr lang="en-IE" dirty="0"/>
              <a:t>The</a:t>
            </a:r>
            <a:r>
              <a:rPr lang="en-IE" baseline="0" dirty="0"/>
              <a:t> ATA offers a route to a career in accountancy</a:t>
            </a:r>
          </a:p>
          <a:p>
            <a:endParaRPr lang="en-IE" baseline="0" dirty="0"/>
          </a:p>
          <a:p>
            <a:r>
              <a:rPr lang="en-IE" baseline="0" dirty="0"/>
              <a:t>Apprentices attend college one day a week and are with their employer in work 4 days a week for 30 weeks.</a:t>
            </a:r>
          </a:p>
          <a:p>
            <a:endParaRPr lang="en-IE" baseline="0" dirty="0"/>
          </a:p>
          <a:p>
            <a:r>
              <a:rPr lang="en-IE" baseline="0" dirty="0"/>
              <a:t>The remainder of the year they have a 5 day working week, holidays, study and exam leave all in accordance with the employer HR T&amp;C’s and those relating to the study and exam elements of the apprenticeship</a:t>
            </a:r>
          </a:p>
          <a:p>
            <a:endParaRPr lang="en-IE" baseline="0" dirty="0"/>
          </a:p>
          <a:p>
            <a:r>
              <a:rPr lang="en-IE" baseline="0" dirty="0"/>
              <a:t>Apprentices earn €9.55 per hour which is over €18k per </a:t>
            </a:r>
            <a:r>
              <a:rPr lang="en-IE" baseline="0" dirty="0" err="1"/>
              <a:t>anum</a:t>
            </a:r>
            <a:r>
              <a:rPr lang="en-IE" baseline="0" dirty="0"/>
              <a:t>.</a:t>
            </a:r>
          </a:p>
          <a:p>
            <a:endParaRPr lang="en-IE" baseline="0" dirty="0"/>
          </a:p>
          <a:p>
            <a:r>
              <a:rPr lang="en-IE" baseline="0" dirty="0"/>
              <a:t>Apprentices have a work place mentor and a college mentor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6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FC798F-EF93-496D-86F2-D5B1912C0C1F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98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Stage</a:t>
            </a:r>
            <a:r>
              <a:rPr lang="en-IE" baseline="0" dirty="0" smtClean="0"/>
              <a:t> 1 </a:t>
            </a:r>
          </a:p>
          <a:p>
            <a:r>
              <a:rPr lang="en-IE" baseline="0" dirty="0" smtClean="0"/>
              <a:t>Modules	Financial Accounting</a:t>
            </a:r>
          </a:p>
          <a:p>
            <a:r>
              <a:rPr lang="en-IE" baseline="0" dirty="0" smtClean="0"/>
              <a:t>	Taxation</a:t>
            </a:r>
          </a:p>
          <a:p>
            <a:r>
              <a:rPr lang="en-IE" baseline="0" dirty="0" smtClean="0"/>
              <a:t>	Business Management</a:t>
            </a:r>
          </a:p>
          <a:p>
            <a:r>
              <a:rPr lang="en-IE" baseline="0" dirty="0" smtClean="0"/>
              <a:t>	Law &amp; Ethics</a:t>
            </a:r>
          </a:p>
          <a:p>
            <a:endParaRPr lang="en-IE" baseline="0" dirty="0" smtClean="0"/>
          </a:p>
          <a:p>
            <a:r>
              <a:rPr lang="en-IE" baseline="0" dirty="0" smtClean="0"/>
              <a:t>Stage 2 </a:t>
            </a:r>
          </a:p>
          <a:p>
            <a:r>
              <a:rPr lang="en-IE" baseline="0" dirty="0" smtClean="0"/>
              <a:t>Modules	Advanced Financial Accounting</a:t>
            </a:r>
          </a:p>
          <a:p>
            <a:r>
              <a:rPr lang="en-IE" baseline="0" dirty="0" smtClean="0"/>
              <a:t>	Advanced Taxation</a:t>
            </a:r>
          </a:p>
          <a:p>
            <a:r>
              <a:rPr lang="en-IE" baseline="0" dirty="0" smtClean="0"/>
              <a:t>	Business Management</a:t>
            </a:r>
          </a:p>
          <a:p>
            <a:r>
              <a:rPr lang="en-IE" baseline="0" dirty="0" smtClean="0"/>
              <a:t>	IAS – Integrated Accounting Systems</a:t>
            </a:r>
          </a:p>
          <a:p>
            <a:endParaRPr lang="en-IE" baseline="0" dirty="0" smtClean="0"/>
          </a:p>
          <a:p>
            <a:endParaRPr lang="en-IE" baseline="0" dirty="0" smtClean="0"/>
          </a:p>
          <a:p>
            <a:r>
              <a:rPr lang="en-IE" baseline="0" dirty="0" smtClean="0"/>
              <a:t>For Industry refer to public, private and third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7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EBC190-762C-4169-9FFD-65A4D286655C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559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See our</a:t>
            </a:r>
            <a:r>
              <a:rPr lang="en-IE" baseline="0"/>
              <a:t> website for full eligibility requirements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10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A49A954-394E-4A69-BE94-D0A9F3F70B8E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55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11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FC798F-EF93-496D-86F2-D5B1912C0C1F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678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Stage</a:t>
            </a:r>
            <a:r>
              <a:rPr lang="en-IE" baseline="0" dirty="0"/>
              <a:t> 1 </a:t>
            </a:r>
          </a:p>
          <a:p>
            <a:r>
              <a:rPr lang="en-IE" baseline="0" dirty="0"/>
              <a:t>Modules	Financial Accounting</a:t>
            </a:r>
          </a:p>
          <a:p>
            <a:r>
              <a:rPr lang="en-IE" baseline="0" dirty="0"/>
              <a:t>	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Law &amp; Ethics</a:t>
            </a:r>
          </a:p>
          <a:p>
            <a:endParaRPr lang="en-IE" baseline="0" dirty="0"/>
          </a:p>
          <a:p>
            <a:r>
              <a:rPr lang="en-IE" baseline="0" dirty="0"/>
              <a:t>Stage 2 </a:t>
            </a:r>
          </a:p>
          <a:p>
            <a:r>
              <a:rPr lang="en-IE" baseline="0" dirty="0"/>
              <a:t>Modules	Advanced Financial Accounting</a:t>
            </a:r>
          </a:p>
          <a:p>
            <a:r>
              <a:rPr lang="en-IE" baseline="0" dirty="0"/>
              <a:t>	Advanced Taxation</a:t>
            </a:r>
          </a:p>
          <a:p>
            <a:r>
              <a:rPr lang="en-IE" baseline="0" dirty="0"/>
              <a:t>	Business Management</a:t>
            </a:r>
          </a:p>
          <a:p>
            <a:r>
              <a:rPr lang="en-IE" baseline="0" dirty="0"/>
              <a:t>	IAS – Integrated Accounting Systems</a:t>
            </a:r>
          </a:p>
          <a:p>
            <a:endParaRPr lang="en-IE" baseline="0" dirty="0"/>
          </a:p>
          <a:p>
            <a:endParaRPr lang="en-IE" baseline="0" dirty="0"/>
          </a:p>
          <a:p>
            <a:r>
              <a:rPr lang="en-IE" baseline="0" dirty="0"/>
              <a:t>For Industry refer to public, private and third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99429-6D62-45AC-915C-47B6F6FC772D}" type="slidenum">
              <a:rPr lang="en-IE" smtClean="0"/>
              <a:t>12</a:t>
            </a:fld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EBC190-762C-4169-9FFD-65A4D286655C}" type="datetime1">
              <a:rPr lang="en-IE" smtClean="0"/>
              <a:t>05/12/2019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990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3CB3-BCD1-44AF-ACBA-AE87B0D69EDC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6071-05DB-488A-8D33-BE7582AA557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C8AE-E8CF-4E3B-80EF-434466BEB7D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303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303338"/>
            <a:ext cx="9144000" cy="71437"/>
          </a:xfrm>
          <a:prstGeom prst="rect">
            <a:avLst/>
          </a:prstGeom>
          <a:solidFill>
            <a:srgbClr val="90C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pic>
        <p:nvPicPr>
          <p:cNvPr id="4" name="Picture 8" descr="Accounting_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30188"/>
            <a:ext cx="2286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2C6C6-6D89-495D-A50D-DB6B5990457C}" type="datetime1">
              <a:rPr lang="en-US"/>
              <a:pPr/>
              <a:t>12/5/2019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47F1-D93A-4454-9483-2A902372C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38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9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419-5C47-47AE-B4C7-57FF2408BC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36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46F1-C78E-4459-ADEA-86598BCB3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39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7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31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5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9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3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7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16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66D0-AC86-4914-92DA-694DE60746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92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599" cy="45259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3"/>
            <a:ext cx="4038599" cy="45259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4E69-63C7-4806-8FFA-9962E5F2DB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7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3959" indent="0">
              <a:buNone/>
              <a:defRPr sz="1900" b="1"/>
            </a:lvl2pPr>
            <a:lvl3pPr marL="887918" indent="0">
              <a:buNone/>
              <a:defRPr sz="1700" b="1"/>
            </a:lvl3pPr>
            <a:lvl4pPr marL="1331878" indent="0">
              <a:buNone/>
              <a:defRPr sz="1500" b="1"/>
            </a:lvl4pPr>
            <a:lvl5pPr marL="1775838" indent="0">
              <a:buNone/>
              <a:defRPr sz="1500" b="1"/>
            </a:lvl5pPr>
            <a:lvl6pPr marL="2219797" indent="0">
              <a:buNone/>
              <a:defRPr sz="1500" b="1"/>
            </a:lvl6pPr>
            <a:lvl7pPr marL="2663756" indent="0">
              <a:buNone/>
              <a:defRPr sz="1500" b="1"/>
            </a:lvl7pPr>
            <a:lvl8pPr marL="3107716" indent="0">
              <a:buNone/>
              <a:defRPr sz="1500" b="1"/>
            </a:lvl8pPr>
            <a:lvl9pPr marL="3551675" indent="0">
              <a:buNone/>
              <a:defRPr sz="15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8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3959" indent="0">
              <a:buNone/>
              <a:defRPr sz="1900" b="1"/>
            </a:lvl2pPr>
            <a:lvl3pPr marL="887918" indent="0">
              <a:buNone/>
              <a:defRPr sz="1700" b="1"/>
            </a:lvl3pPr>
            <a:lvl4pPr marL="1331878" indent="0">
              <a:buNone/>
              <a:defRPr sz="1500" b="1"/>
            </a:lvl4pPr>
            <a:lvl5pPr marL="1775838" indent="0">
              <a:buNone/>
              <a:defRPr sz="1500" b="1"/>
            </a:lvl5pPr>
            <a:lvl6pPr marL="2219797" indent="0">
              <a:buNone/>
              <a:defRPr sz="1500" b="1"/>
            </a:lvl6pPr>
            <a:lvl7pPr marL="2663756" indent="0">
              <a:buNone/>
              <a:defRPr sz="1500" b="1"/>
            </a:lvl7pPr>
            <a:lvl8pPr marL="3107716" indent="0">
              <a:buNone/>
              <a:defRPr sz="1500" b="1"/>
            </a:lvl8pPr>
            <a:lvl9pPr marL="3551675" indent="0">
              <a:buNone/>
              <a:defRPr sz="15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8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5F11-038E-485A-AF96-305B1A1379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8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FAB1-9932-487B-ADDE-C91A9D5551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1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8B79-423C-4E5C-877F-D66D37189B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7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3C45-24C5-4A77-BE2E-FF77DF53093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051"/>
            <a:ext cx="300831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3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435104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3959" indent="0">
              <a:buNone/>
              <a:defRPr sz="1200"/>
            </a:lvl2pPr>
            <a:lvl3pPr marL="887918" indent="0">
              <a:buNone/>
              <a:defRPr sz="1000"/>
            </a:lvl3pPr>
            <a:lvl4pPr marL="1331878" indent="0">
              <a:buNone/>
              <a:defRPr sz="900"/>
            </a:lvl4pPr>
            <a:lvl5pPr marL="1775838" indent="0">
              <a:buNone/>
              <a:defRPr sz="900"/>
            </a:lvl5pPr>
            <a:lvl6pPr marL="2219797" indent="0">
              <a:buNone/>
              <a:defRPr sz="900"/>
            </a:lvl6pPr>
            <a:lvl7pPr marL="2663756" indent="0">
              <a:buNone/>
              <a:defRPr sz="900"/>
            </a:lvl7pPr>
            <a:lvl8pPr marL="3107716" indent="0">
              <a:buNone/>
              <a:defRPr sz="900"/>
            </a:lvl8pPr>
            <a:lvl9pPr marL="3551675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AA3-1D60-45D7-A48C-F486080FEF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93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4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3959" indent="0">
              <a:buNone/>
              <a:defRPr sz="2700"/>
            </a:lvl2pPr>
            <a:lvl3pPr marL="887918" indent="0">
              <a:buNone/>
              <a:defRPr sz="2400"/>
            </a:lvl3pPr>
            <a:lvl4pPr marL="1331878" indent="0">
              <a:buNone/>
              <a:defRPr sz="1900"/>
            </a:lvl4pPr>
            <a:lvl5pPr marL="1775838" indent="0">
              <a:buNone/>
              <a:defRPr sz="1900"/>
            </a:lvl5pPr>
            <a:lvl6pPr marL="2219797" indent="0">
              <a:buNone/>
              <a:defRPr sz="1900"/>
            </a:lvl6pPr>
            <a:lvl7pPr marL="2663756" indent="0">
              <a:buNone/>
              <a:defRPr sz="1900"/>
            </a:lvl7pPr>
            <a:lvl8pPr marL="3107716" indent="0">
              <a:buNone/>
              <a:defRPr sz="1900"/>
            </a:lvl8pPr>
            <a:lvl9pPr marL="3551675" indent="0">
              <a:buNone/>
              <a:defRPr sz="1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43959" indent="0">
              <a:buNone/>
              <a:defRPr sz="1200"/>
            </a:lvl2pPr>
            <a:lvl3pPr marL="887918" indent="0">
              <a:buNone/>
              <a:defRPr sz="1000"/>
            </a:lvl3pPr>
            <a:lvl4pPr marL="1331878" indent="0">
              <a:buNone/>
              <a:defRPr sz="900"/>
            </a:lvl4pPr>
            <a:lvl5pPr marL="1775838" indent="0">
              <a:buNone/>
              <a:defRPr sz="900"/>
            </a:lvl5pPr>
            <a:lvl6pPr marL="2219797" indent="0">
              <a:buNone/>
              <a:defRPr sz="900"/>
            </a:lvl6pPr>
            <a:lvl7pPr marL="2663756" indent="0">
              <a:buNone/>
              <a:defRPr sz="900"/>
            </a:lvl7pPr>
            <a:lvl8pPr marL="3107716" indent="0">
              <a:buNone/>
              <a:defRPr sz="900"/>
            </a:lvl8pPr>
            <a:lvl9pPr marL="3551675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17C7-D6D4-4F1D-A86B-31B6A51587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76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DAA-F736-4832-9E3F-B92570C0D8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2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A23E-EF48-4681-874C-E893F717C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03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303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3959"/>
            <a:endParaRPr lang="en-US" sz="170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303338"/>
            <a:ext cx="9144000" cy="71437"/>
          </a:xfrm>
          <a:prstGeom prst="rect">
            <a:avLst/>
          </a:prstGeom>
          <a:solidFill>
            <a:srgbClr val="90C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3959"/>
            <a:endParaRPr lang="en-US" sz="170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pic>
        <p:nvPicPr>
          <p:cNvPr id="4" name="Picture 8" descr="Accounting_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30188"/>
            <a:ext cx="2286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FDF39-2ADD-4AAE-8639-A9CBE581C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47F1-D93A-4454-9483-2A902372CA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8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303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3959"/>
            <a:endParaRPr lang="en-US" sz="170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303338"/>
            <a:ext cx="9144000" cy="71437"/>
          </a:xfrm>
          <a:prstGeom prst="rect">
            <a:avLst/>
          </a:prstGeom>
          <a:solidFill>
            <a:srgbClr val="90C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3959"/>
            <a:endParaRPr lang="en-US" sz="170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pic>
        <p:nvPicPr>
          <p:cNvPr id="4" name="Picture 8" descr="Accounting_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30188"/>
            <a:ext cx="2286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797EC-5E27-46B8-B6A0-3DAFC3CA2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47F1-D93A-4454-9483-2A902372CA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5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303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3959"/>
            <a:endParaRPr lang="en-US" sz="170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303338"/>
            <a:ext cx="9144000" cy="71437"/>
          </a:xfrm>
          <a:prstGeom prst="rect">
            <a:avLst/>
          </a:prstGeom>
          <a:solidFill>
            <a:srgbClr val="90C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3959"/>
            <a:endParaRPr lang="en-US" sz="170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pic>
        <p:nvPicPr>
          <p:cNvPr id="4" name="Picture 8" descr="Accounting_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30188"/>
            <a:ext cx="22860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2F9DD-BE5C-4BA9-82D1-8CC81F6E76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47F1-D93A-4454-9483-2A902372CA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0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DD3-C50A-4545-B40C-8D445396754C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D757-1EBA-4490-BFA4-FA22CEBE6E01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8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5D4B-1284-468B-B6A8-D17BFC58E476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0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4669-5DBA-4020-B0E4-4BD8BB080133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2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FB21-F8EE-41A8-9683-C676609599F7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3145-FF78-4A29-ACDD-B0DA159E036D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6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6DBD-F73D-43C8-A877-78F48D82EEA4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D7D9D-B5F3-4EE0-82E4-61309DDBE7B8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A5656-80CB-0647-B545-FC42B52A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40"/>
            <a:ext cx="8229601" cy="1143001"/>
          </a:xfrm>
          <a:prstGeom prst="rect">
            <a:avLst/>
          </a:prstGeom>
        </p:spPr>
        <p:txBody>
          <a:bodyPr vert="horz" lIns="88792" tIns="44396" rIns="88792" bIns="44396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3"/>
            <a:ext cx="8229601" cy="4525963"/>
          </a:xfrm>
          <a:prstGeom prst="rect">
            <a:avLst/>
          </a:prstGeom>
        </p:spPr>
        <p:txBody>
          <a:bodyPr vert="horz" lIns="88792" tIns="44396" rIns="88792" bIns="44396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8792" tIns="44396" rIns="88792" bIns="443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3959"/>
            <a:fld id="{FB38DB65-59D8-4A4D-BDBE-9FD1A640DA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5" y="6356352"/>
            <a:ext cx="2895599" cy="365125"/>
          </a:xfrm>
          <a:prstGeom prst="rect">
            <a:avLst/>
          </a:prstGeom>
        </p:spPr>
        <p:txBody>
          <a:bodyPr vert="horz" lIns="88792" tIns="44396" rIns="88792" bIns="443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395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88792" tIns="44396" rIns="88792" bIns="443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3959"/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4395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  <p:sldLayoutId id="2147483721" r:id="rId13"/>
    <p:sldLayoutId id="2147483722" r:id="rId14"/>
  </p:sldLayoutIdLst>
  <p:hf hdr="0" ftr="0" dt="0"/>
  <p:txStyles>
    <p:titleStyle>
      <a:lvl1pPr algn="ctr" defTabSz="44395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970" indent="-332970" algn="l" defTabSz="443959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1434" indent="-277475" algn="l" defTabSz="443959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9898" indent="-221980" algn="l" defTabSz="44395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3858" indent="-221980" algn="l" defTabSz="443959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7817" indent="-221980" algn="l" defTabSz="443959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776" indent="-221980" algn="l" defTabSz="443959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737" indent="-221980" algn="l" defTabSz="443959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9696" indent="-221980" algn="l" defTabSz="443959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3655" indent="-221980" algn="l" defTabSz="443959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9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3959" algn="l" defTabSz="4439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7918" algn="l" defTabSz="4439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878" algn="l" defTabSz="4439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5838" algn="l" defTabSz="4439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19797" algn="l" defTabSz="4439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3756" algn="l" defTabSz="4439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07716" algn="l" defTabSz="4439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51675" algn="l" defTabSz="4439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6.jp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jp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_COVER_TOP_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5" name="Picture 4" descr="GENERIC_COVER_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" y="3297936"/>
            <a:ext cx="9144000" cy="3560064"/>
          </a:xfrm>
          <a:prstGeom prst="rect">
            <a:avLst/>
          </a:prstGeom>
        </p:spPr>
      </p:pic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1226"/>
            <a:ext cx="3697574" cy="1827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016" y="3657593"/>
            <a:ext cx="4492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Accounting</a:t>
            </a:r>
          </a:p>
          <a:p>
            <a:r>
              <a:rPr lang="en-US" sz="40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Technician</a:t>
            </a:r>
          </a:p>
          <a:p>
            <a:r>
              <a:rPr lang="en-US" sz="40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82" y="1136116"/>
            <a:ext cx="4147812" cy="109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466" y="9720"/>
            <a:ext cx="878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600" b="1" dirty="0">
                <a:solidFill>
                  <a:schemeClr val="bg1"/>
                </a:solidFill>
              </a:rPr>
              <a:t>We have NUMBERS in our DNA</a:t>
            </a:r>
          </a:p>
        </p:txBody>
      </p:sp>
    </p:spTree>
    <p:extLst>
      <p:ext uri="{BB962C8B-B14F-4D97-AF65-F5344CB8AC3E}">
        <p14:creationId xmlns:p14="http://schemas.microsoft.com/office/powerpoint/2010/main" val="11928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150" y="6082056"/>
            <a:ext cx="4809487" cy="46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 Requirements*</a:t>
            </a:r>
            <a:endParaRPr lang="en-US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658" y="1752163"/>
            <a:ext cx="841958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Leaving Certificate Students </a:t>
            </a:r>
            <a:r>
              <a:rPr lang="en-IE" sz="24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r>
              <a:rPr lang="en-IE" sz="24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sz="24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- 2019 </a:t>
            </a:r>
            <a:endParaRPr lang="en-IE" sz="24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310 CAO Points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 grade in English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 grade in Maths or Accountancy</a:t>
            </a:r>
          </a:p>
          <a:p>
            <a:pPr>
              <a:buClr>
                <a:srgbClr val="92D050"/>
              </a:buClr>
            </a:pPr>
            <a:endParaRPr lang="en-IE" sz="1100" b="1" dirty="0">
              <a:solidFill>
                <a:srgbClr val="25184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4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Leaving Certificate Students 2016 or before</a:t>
            </a: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CAO Points</a:t>
            </a: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D3 Ordinary Level English</a:t>
            </a:r>
          </a:p>
          <a:p>
            <a:pPr marL="457200" indent="-4572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IE" sz="2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D3 Ordinary Level Maths or Accountancy</a:t>
            </a:r>
            <a:endParaRPr lang="en-IE" sz="2000" b="1" dirty="0">
              <a:solidFill>
                <a:srgbClr val="25184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IE" b="1" dirty="0">
              <a:solidFill>
                <a:srgbClr val="25184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IE" sz="1600" i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*Other criteria apply for Mature and PLC route applicants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50" y="981024"/>
            <a:ext cx="2092449" cy="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79985" y="2045643"/>
            <a:ext cx="5968314" cy="0"/>
          </a:xfrm>
          <a:prstGeom prst="line">
            <a:avLst/>
          </a:prstGeom>
          <a:ln w="114300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0539" y="5363309"/>
            <a:ext cx="5896549" cy="0"/>
          </a:xfrm>
          <a:prstGeom prst="line">
            <a:avLst/>
          </a:prstGeom>
          <a:ln w="114300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9" y="673355"/>
            <a:ext cx="2049092" cy="10128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23" y="5973991"/>
            <a:ext cx="2314600" cy="61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66674" y="3252151"/>
            <a:ext cx="2231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You’ll be supported by a mentor</a:t>
            </a:r>
            <a:r>
              <a:rPr lang="en-I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your workplace and </a:t>
            </a:r>
            <a:r>
              <a:rPr lang="en-I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I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as</a:t>
            </a:r>
            <a:r>
              <a:rPr lang="en-I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undertake</a:t>
            </a:r>
            <a:r>
              <a:rPr lang="en-I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I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apprenticeship</a:t>
            </a:r>
            <a:endParaRPr lang="en-I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328" y="2248064"/>
            <a:ext cx="5838972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sz="1200" b="1" dirty="0">
                <a:solidFill>
                  <a:srgbClr val="002060"/>
                </a:solidFill>
                <a:latin typeface="Verdana" pitchFamily="-107" charset="0"/>
              </a:rPr>
              <a:t>Delivery Pattern – Four subjects per year for two years.</a:t>
            </a:r>
          </a:p>
          <a:p>
            <a:endParaRPr lang="en-IE" sz="1200" dirty="0">
              <a:solidFill>
                <a:srgbClr val="25184A"/>
              </a:solidFill>
              <a:latin typeface="Verdana" pitchFamily="-107" charset="0"/>
            </a:endParaRPr>
          </a:p>
          <a:p>
            <a:r>
              <a:rPr lang="en-IE" sz="1200" b="1" dirty="0">
                <a:solidFill>
                  <a:srgbClr val="92D050"/>
                </a:solidFill>
                <a:latin typeface="Verdana" pitchFamily="-107" charset="0"/>
              </a:rPr>
              <a:t>Year 1</a:t>
            </a:r>
            <a:r>
              <a:rPr lang="en-IE" sz="1200" b="1" dirty="0">
                <a:solidFill>
                  <a:srgbClr val="25184A"/>
                </a:solidFill>
                <a:latin typeface="Verdana" pitchFamily="-107" charset="0"/>
              </a:rPr>
              <a:t>	                                  </a:t>
            </a:r>
            <a:r>
              <a:rPr lang="en-IE" sz="1200" b="1" dirty="0">
                <a:solidFill>
                  <a:srgbClr val="92D050"/>
                </a:solidFill>
                <a:latin typeface="Verdana" pitchFamily="-107" charset="0"/>
              </a:rPr>
              <a:t>Year 2</a:t>
            </a:r>
          </a:p>
          <a:p>
            <a:pPr marL="514350" indent="-514350">
              <a:buAutoNum type="arabicPeriod"/>
            </a:pPr>
            <a:r>
              <a:rPr lang="en-IE" sz="1200" dirty="0">
                <a:solidFill>
                  <a:srgbClr val="002060"/>
                </a:solidFill>
                <a:latin typeface="Verdana" pitchFamily="-107" charset="0"/>
              </a:rPr>
              <a:t>Taxation			        1.       Advanced Taxation</a:t>
            </a:r>
          </a:p>
          <a:p>
            <a:pPr marL="514350" indent="-514350">
              <a:buAutoNum type="arabicPeriod"/>
            </a:pPr>
            <a:r>
              <a:rPr lang="en-IE" sz="1200" dirty="0">
                <a:solidFill>
                  <a:srgbClr val="002060"/>
                </a:solidFill>
                <a:latin typeface="Verdana" pitchFamily="-107" charset="0"/>
              </a:rPr>
              <a:t>Financial Accounting  	        2.       Advanced Financial Accounting</a:t>
            </a:r>
          </a:p>
          <a:p>
            <a:pPr marL="514350" indent="-514350">
              <a:buAutoNum type="arabicPeriod"/>
            </a:pPr>
            <a:r>
              <a:rPr lang="en-IE" sz="1200" dirty="0">
                <a:solidFill>
                  <a:srgbClr val="002060"/>
                </a:solidFill>
                <a:latin typeface="Verdana" pitchFamily="-107" charset="0"/>
              </a:rPr>
              <a:t>Law &amp; Ethics		        3.       Management Accounting</a:t>
            </a:r>
          </a:p>
          <a:p>
            <a:pPr marL="514350" indent="-514350">
              <a:buAutoNum type="arabicPeriod"/>
            </a:pPr>
            <a:r>
              <a:rPr lang="en-IE" sz="1200" dirty="0">
                <a:solidFill>
                  <a:srgbClr val="002060"/>
                </a:solidFill>
                <a:latin typeface="Verdana" pitchFamily="-107" charset="0"/>
              </a:rPr>
              <a:t>Business Management	        4.       Integrated Accounting Systems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IE" sz="1200" dirty="0">
              <a:solidFill>
                <a:srgbClr val="002060"/>
              </a:solidFill>
              <a:latin typeface="Verdana" pitchFamily="-107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rgbClr val="002060"/>
                </a:solidFill>
                <a:latin typeface="Verdana" pitchFamily="-107" charset="0"/>
              </a:rPr>
              <a:t>Study Leave Entitlement – Minimum 3 weeks including exam dates</a:t>
            </a:r>
            <a:r>
              <a:rPr lang="en-IE" sz="1200" dirty="0" smtClean="0">
                <a:solidFill>
                  <a:srgbClr val="002060"/>
                </a:solidFill>
                <a:latin typeface="Verdana" pitchFamily="-107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dirty="0" smtClean="0">
                <a:solidFill>
                  <a:srgbClr val="002060"/>
                </a:solidFill>
                <a:latin typeface="Verdana" pitchFamily="-107" charset="0"/>
              </a:rPr>
              <a:t>Two intakes per year: September &amp; January </a:t>
            </a:r>
            <a:endParaRPr lang="en-IE" sz="1200" dirty="0">
              <a:solidFill>
                <a:srgbClr val="002060"/>
              </a:solidFill>
              <a:latin typeface="Verdana" pitchFamily="-107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Workplace assessments are submitted twice a year, 8 work based tasks in total.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Exams take place in </a:t>
            </a:r>
            <a:r>
              <a:rPr lang="en-IE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and August </a:t>
            </a:r>
            <a:r>
              <a:rPr lang="en-I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each </a:t>
            </a:r>
            <a:r>
              <a:rPr lang="en-IE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r>
              <a:rPr lang="en-IE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(repeats in August &amp; October)</a:t>
            </a:r>
            <a:endParaRPr lang="en-IE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584" y="1618821"/>
            <a:ext cx="5288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328" y="5836207"/>
            <a:ext cx="342083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 Programme Overview 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328" y="1634210"/>
            <a:ext cx="388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25184A"/>
                </a:solidFill>
                <a:latin typeface="Verdana" pitchFamily="-107" charset="0"/>
              </a:rPr>
              <a:t>What do apprentices study? </a:t>
            </a:r>
          </a:p>
        </p:txBody>
      </p:sp>
    </p:spTree>
    <p:extLst>
      <p:ext uri="{BB962C8B-B14F-4D97-AF65-F5344CB8AC3E}">
        <p14:creationId xmlns:p14="http://schemas.microsoft.com/office/powerpoint/2010/main" val="20192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QQI AWARD LOGO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0" y="1446986"/>
            <a:ext cx="1466990" cy="8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694" y="6012970"/>
            <a:ext cx="4105306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Job Training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12</a:t>
            </a:fld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22" y="960549"/>
            <a:ext cx="2092449" cy="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hevron 47"/>
          <p:cNvSpPr/>
          <p:nvPr/>
        </p:nvSpPr>
        <p:spPr>
          <a:xfrm rot="16200000">
            <a:off x="2805510" y="2893609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 rot="16200000">
            <a:off x="2805509" y="423215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 rot="5400000">
            <a:off x="5875524" y="3057813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 rot="5400000">
            <a:off x="5875524" y="4132574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4453101" y="222310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49418C-7001-6045-8601-D988EFB4E55A}"/>
              </a:ext>
            </a:extLst>
          </p:cNvPr>
          <p:cNvSpPr/>
          <p:nvPr/>
        </p:nvSpPr>
        <p:spPr>
          <a:xfrm>
            <a:off x="447515" y="1643162"/>
            <a:ext cx="7797001" cy="47705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on-the-job training lasts for the duration of 2 years (104 weeks) based on a 2 year employment contract and takes place with the employer 4 days a week in term time and 5 days a week outside term time. It is overseen by the workplace mentor. </a:t>
            </a:r>
          </a:p>
          <a:p>
            <a:endParaRPr lang="en-IE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b="1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Role of the Workplace </a:t>
            </a:r>
            <a:r>
              <a:rPr lang="en-IE" b="1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Mentor</a:t>
            </a:r>
            <a:endParaRPr lang="en-IE" b="1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ensure apprentice has adequate exposure to all relevant work experience </a:t>
            </a:r>
          </a:p>
          <a:p>
            <a:endParaRPr lang="en-IE" sz="1600" dirty="0">
              <a:solidFill>
                <a:srgbClr val="25184A"/>
              </a:solidFill>
              <a:ea typeface="Verdana" panose="020B0604030504040204" pitchFamily="34" charset="0"/>
              <a:cs typeface="Calibri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Calibri"/>
              </a:rPr>
              <a:t>    To agree dates for periodic review meetings to review the apprentices </a:t>
            </a:r>
            <a:endParaRPr lang="en-US" sz="1600" dirty="0">
              <a:solidFill>
                <a:srgbClr val="000000"/>
              </a:solidFill>
              <a:ea typeface="Verdana" panose="020B0604030504040204" pitchFamily="34" charset="0"/>
              <a:cs typeface="Calibri"/>
            </a:endParaRPr>
          </a:p>
          <a:p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Calibri"/>
              </a:rPr>
              <a:t>      progress and modify the Learning Plan where necessary</a:t>
            </a:r>
            <a:r>
              <a:rPr lang="en-US" sz="1600" dirty="0" smtClean="0">
                <a:solidFill>
                  <a:srgbClr val="25184A"/>
                </a:solidFill>
                <a:ea typeface="Verdana" panose="020B0604030504040204" pitchFamily="34" charset="0"/>
                <a:cs typeface="Calibri"/>
              </a:rPr>
              <a:t>.</a:t>
            </a:r>
          </a:p>
          <a:p>
            <a:endParaRPr lang="en-US" sz="1600" dirty="0">
              <a:ea typeface="Verdana" panose="020B0604030504040204" pitchFamily="34" charset="0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600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To </a:t>
            </a:r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meet with the employee on a weekly basis informally and to meet </a:t>
            </a:r>
            <a:r>
              <a:rPr lang="en-US" sz="1600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</a:p>
          <a:p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them </a:t>
            </a:r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formally every 10 – 12 weeks at a minimum.</a:t>
            </a:r>
          </a:p>
          <a:p>
            <a:endParaRPr lang="en-US" sz="1600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600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To </a:t>
            </a:r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assess the apprentice’s work place assessment tasks and to ensure they are </a:t>
            </a:r>
            <a:r>
              <a:rPr lang="en-US" sz="1600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submitted</a:t>
            </a:r>
          </a:p>
          <a:p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line with the </a:t>
            </a:r>
            <a:r>
              <a:rPr lang="en-US" sz="1600" dirty="0" err="1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sz="1600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timetable. </a:t>
            </a:r>
            <a:endParaRPr lang="en-US" sz="1600" dirty="0">
              <a:solidFill>
                <a:srgbClr val="25184A"/>
              </a:solidFill>
              <a:ea typeface="Verdana" panose="020B0604030504040204" pitchFamily="34" charset="0"/>
              <a:cs typeface="Calibri"/>
            </a:endParaRPr>
          </a:p>
          <a:p>
            <a:pPr>
              <a:buFont typeface="Arial,Sans-Serif" panose="020B0604020202020204" pitchFamily="34" charset="0"/>
              <a:buChar char="•"/>
            </a:pPr>
            <a:endParaRPr lang="en-US" dirty="0">
              <a:ea typeface="Verdana" panose="020B0604030504040204" pitchFamily="34" charset="0"/>
              <a:cs typeface="Calibri"/>
            </a:endParaRPr>
          </a:p>
          <a:p>
            <a:endParaRPr lang="en-US" dirty="0">
              <a:solidFill>
                <a:srgbClr val="25184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QQI AWARD LOGO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0" y="1446986"/>
            <a:ext cx="1466990" cy="8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13</a:t>
            </a:fld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22" y="960549"/>
            <a:ext cx="2092449" cy="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hevron 47"/>
          <p:cNvSpPr/>
          <p:nvPr/>
        </p:nvSpPr>
        <p:spPr>
          <a:xfrm rot="16200000">
            <a:off x="2805510" y="2893609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 rot="16200000">
            <a:off x="2805509" y="423215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 rot="5400000">
            <a:off x="5875524" y="3057813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 rot="5400000">
            <a:off x="5875524" y="4132574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4453101" y="222310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B4FD9A-8084-6448-9190-73177B0A6874}"/>
              </a:ext>
            </a:extLst>
          </p:cNvPr>
          <p:cNvSpPr/>
          <p:nvPr/>
        </p:nvSpPr>
        <p:spPr>
          <a:xfrm>
            <a:off x="482118" y="1881394"/>
            <a:ext cx="79419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To advise ATI of any work place absences or other </a:t>
            </a:r>
            <a:r>
              <a:rPr lang="en-US" dirty="0" err="1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behaviour</a:t>
            </a:r>
            <a:r>
              <a:rPr lang="en-US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the apprentice that might be a matter of concern</a:t>
            </a:r>
          </a:p>
          <a:p>
            <a:endParaRPr lang="en-US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To advise ATI of any circumstances where the employer is considering invoking disciplinary procedures before commencing these procedures. ATI must be informed at first instance. </a:t>
            </a:r>
          </a:p>
          <a:p>
            <a:endParaRPr lang="en-US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Must attend Training sessions with ATI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ATI will engage with Work place mentors to participate in the Accounting Technician </a:t>
            </a:r>
            <a:r>
              <a:rPr lang="en-US" dirty="0" err="1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Board and Consortium.  </a:t>
            </a:r>
            <a:r>
              <a:rPr lang="en-US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 err="1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Board is responsible for the general oversight of delivery of the </a:t>
            </a:r>
            <a:r>
              <a:rPr lang="en-US" dirty="0" err="1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Consortium is responsible for the strategic direction of the </a:t>
            </a:r>
            <a:r>
              <a:rPr lang="en-US" dirty="0" err="1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en-US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27C9A-19D2-D94A-8247-62CECBDD0784}"/>
              </a:ext>
            </a:extLst>
          </p:cNvPr>
          <p:cNvSpPr/>
          <p:nvPr/>
        </p:nvSpPr>
        <p:spPr>
          <a:xfrm>
            <a:off x="482118" y="6065751"/>
            <a:ext cx="7053862" cy="52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role of the workplace mentor (cont.)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QQI AWARD LOGO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0" y="1446986"/>
            <a:ext cx="1466990" cy="8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14</a:t>
            </a:fld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22" y="960549"/>
            <a:ext cx="2092449" cy="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hevron 47"/>
          <p:cNvSpPr/>
          <p:nvPr/>
        </p:nvSpPr>
        <p:spPr>
          <a:xfrm rot="16200000">
            <a:off x="2805510" y="2893609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 rot="16200000">
            <a:off x="2805509" y="423215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 rot="5400000">
            <a:off x="5875524" y="3057813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 rot="5400000">
            <a:off x="5875524" y="4132574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4453101" y="222310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488496-BB89-FF4D-B935-383BAD236A60}"/>
              </a:ext>
            </a:extLst>
          </p:cNvPr>
          <p:cNvSpPr/>
          <p:nvPr/>
        </p:nvSpPr>
        <p:spPr>
          <a:xfrm>
            <a:off x="441377" y="2019893"/>
            <a:ext cx="79085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Off-the-Job training is delivered in college and a College mentor provides support. The duration of off-the-job training Stages for the Accounting Technician are as follows:</a:t>
            </a:r>
          </a:p>
          <a:p>
            <a:endParaRPr lang="en-IE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Stage 1 – 240 hours in College (delivery over one academic year). 60 Hours per Module x 4 Modules </a:t>
            </a:r>
          </a:p>
          <a:p>
            <a:endParaRPr lang="en-IE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Stage 2 – 240 hours in College (delivery over one academic year). 60 Hours per Module x 4 Modules </a:t>
            </a:r>
          </a:p>
          <a:p>
            <a:endParaRPr lang="en-IE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Teaching Schemes for each module are provided to employers </a:t>
            </a:r>
            <a:r>
              <a:rPr lang="en-IE" dirty="0" smtClean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prior to the beginning of the academic year </a:t>
            </a:r>
            <a:endParaRPr lang="en-IE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2A874C-09EA-B54B-A913-7A7693143CBD}"/>
              </a:ext>
            </a:extLst>
          </p:cNvPr>
          <p:cNvSpPr txBox="1"/>
          <p:nvPr/>
        </p:nvSpPr>
        <p:spPr>
          <a:xfrm>
            <a:off x="466694" y="6012970"/>
            <a:ext cx="4105306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 the Job Training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QQI AWARD LOGO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0" y="1446986"/>
            <a:ext cx="1466990" cy="8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15</a:t>
            </a:fld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22" y="960549"/>
            <a:ext cx="2092449" cy="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hevron 47"/>
          <p:cNvSpPr/>
          <p:nvPr/>
        </p:nvSpPr>
        <p:spPr>
          <a:xfrm rot="16200000">
            <a:off x="2805510" y="2893609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 rot="16200000">
            <a:off x="2805509" y="423215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 rot="5400000">
            <a:off x="5875524" y="3057813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 rot="5400000">
            <a:off x="5875524" y="4132574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4453101" y="222310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488496-BB89-FF4D-B935-383BAD236A60}"/>
              </a:ext>
            </a:extLst>
          </p:cNvPr>
          <p:cNvSpPr/>
          <p:nvPr/>
        </p:nvSpPr>
        <p:spPr>
          <a:xfrm>
            <a:off x="441377" y="2019893"/>
            <a:ext cx="79085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Primary role is to ensure the apprentice full integration into the </a:t>
            </a:r>
            <a:r>
              <a:rPr lang="en-US" dirty="0" smtClean="0"/>
              <a:t>social </a:t>
            </a:r>
            <a:r>
              <a:rPr lang="en-US" dirty="0"/>
              <a:t>and support systems, as well as academic systems as soon as possible</a:t>
            </a:r>
          </a:p>
          <a:p>
            <a:endParaRPr lang="en-US" dirty="0"/>
          </a:p>
          <a:p>
            <a:r>
              <a:rPr lang="en-US" dirty="0"/>
              <a:t>The College mentor ensures that the apprentice stays on track with learning and with the </a:t>
            </a:r>
            <a:r>
              <a:rPr lang="en-US" dirty="0" err="1"/>
              <a:t>programme</a:t>
            </a:r>
            <a:r>
              <a:rPr lang="en-US" dirty="0"/>
              <a:t> through regular review meetings with the apprentices and the work place mentors. </a:t>
            </a:r>
          </a:p>
          <a:p>
            <a:endParaRPr lang="en-US" dirty="0"/>
          </a:p>
          <a:p>
            <a:r>
              <a:rPr lang="en-US" dirty="0"/>
              <a:t>The College Mentor acts as a bridge between the on and off the job delivery of the </a:t>
            </a:r>
            <a:r>
              <a:rPr lang="en-US" dirty="0" err="1"/>
              <a:t>programme</a:t>
            </a:r>
            <a:r>
              <a:rPr lang="en-US" dirty="0"/>
              <a:t> and visits the employer a minimum of twice a year. </a:t>
            </a:r>
          </a:p>
          <a:p>
            <a:endParaRPr lang="en-US" dirty="0"/>
          </a:p>
          <a:p>
            <a:r>
              <a:rPr lang="en-US" dirty="0"/>
              <a:t>They bring concerns swiftly to ATI’s Apprenticeship </a:t>
            </a:r>
            <a:r>
              <a:rPr lang="en-US" dirty="0" err="1"/>
              <a:t>Programme</a:t>
            </a:r>
            <a:r>
              <a:rPr lang="en-US" dirty="0"/>
              <a:t> Manager.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2A874C-09EA-B54B-A913-7A7693143CBD}"/>
              </a:ext>
            </a:extLst>
          </p:cNvPr>
          <p:cNvSpPr txBox="1"/>
          <p:nvPr/>
        </p:nvSpPr>
        <p:spPr>
          <a:xfrm>
            <a:off x="466694" y="6012970"/>
            <a:ext cx="6431628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role of the college mentor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694" y="6012970"/>
            <a:ext cx="4105306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Based Tasks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16</a:t>
            </a:fld>
            <a:endParaRPr lang="en-US" dirty="0"/>
          </a:p>
        </p:txBody>
      </p:sp>
      <p:sp>
        <p:nvSpPr>
          <p:cNvPr id="48" name="Chevron 47"/>
          <p:cNvSpPr/>
          <p:nvPr/>
        </p:nvSpPr>
        <p:spPr>
          <a:xfrm rot="16200000">
            <a:off x="2805510" y="2893609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 rot="16200000">
            <a:off x="2805509" y="423215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 rot="5400000">
            <a:off x="5875524" y="3057813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 rot="5400000">
            <a:off x="5875524" y="4132574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4453101" y="222310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pic>
        <p:nvPicPr>
          <p:cNvPr id="12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F3CBF38-BCBF-4503-88BB-999E2E075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91" y="-5386"/>
            <a:ext cx="7988418" cy="5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QQI AWARD LOGO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0" y="1446986"/>
            <a:ext cx="1466990" cy="8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17</a:t>
            </a:fld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22" y="960549"/>
            <a:ext cx="2092449" cy="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hevron 47"/>
          <p:cNvSpPr/>
          <p:nvPr/>
        </p:nvSpPr>
        <p:spPr>
          <a:xfrm rot="16200000">
            <a:off x="2805510" y="2893609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 rot="16200000">
            <a:off x="2805509" y="423215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 rot="5400000">
            <a:off x="5875524" y="3057813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 rot="5400000">
            <a:off x="5875524" y="4132574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4453101" y="222310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49A4A0-7C2F-F544-B623-88F8C3BF359C}"/>
              </a:ext>
            </a:extLst>
          </p:cNvPr>
          <p:cNvSpPr/>
          <p:nvPr/>
        </p:nvSpPr>
        <p:spPr>
          <a:xfrm>
            <a:off x="697797" y="1999600"/>
            <a:ext cx="75716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Assessment of apprentices’ progress is carried out by a combination of two strategies: </a:t>
            </a:r>
          </a:p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• Examination (Terminal; 1 per module)</a:t>
            </a:r>
          </a:p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• Work-based Tasks (2 per Module). </a:t>
            </a:r>
          </a:p>
          <a:p>
            <a:endParaRPr lang="en-IE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apprenticeship process is deemed to be complete when an apprentice has successfully achieved the required qualifying standard, completed all of the alternating on-the-job and off-the- job elements of their apprenticeship and served the appropriate minimum timeframe from the date of registration. </a:t>
            </a:r>
          </a:p>
          <a:p>
            <a:endParaRPr lang="en-IE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successful completion of their apprenticeship, each apprentice will be awarded a </a:t>
            </a:r>
            <a:r>
              <a:rPr lang="en-IE" b="1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QQI Level 6  Advanced Certificate and full membership of ATI</a:t>
            </a:r>
            <a:endParaRPr lang="en-IE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A57D3-7D0B-6B43-B83D-9DD020A065E5}"/>
              </a:ext>
            </a:extLst>
          </p:cNvPr>
          <p:cNvSpPr txBox="1"/>
          <p:nvPr/>
        </p:nvSpPr>
        <p:spPr>
          <a:xfrm>
            <a:off x="466694" y="6012970"/>
            <a:ext cx="4105306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 txBox="1">
            <a:spLocks/>
          </p:cNvSpPr>
          <p:nvPr/>
        </p:nvSpPr>
        <p:spPr bwMode="auto">
          <a:xfrm>
            <a:off x="323528" y="1467893"/>
            <a:ext cx="85689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342900" indent="-342900">
              <a:buAutoNum type="arabicPeriod"/>
            </a:pPr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Complete the </a:t>
            </a:r>
            <a:r>
              <a:rPr lang="en-IE" sz="1600" b="1" i="1" dirty="0">
                <a:solidFill>
                  <a:srgbClr val="25184A"/>
                </a:solidFill>
                <a:latin typeface="Verdana" pitchFamily="-107" charset="0"/>
              </a:rPr>
              <a:t>Suitability to Train </a:t>
            </a:r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form and provide </a:t>
            </a:r>
          </a:p>
          <a:p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     mentor credentials  </a:t>
            </a:r>
          </a:p>
          <a:p>
            <a:endParaRPr lang="en-IE" sz="1600" b="1" dirty="0">
              <a:solidFill>
                <a:srgbClr val="25184A"/>
              </a:solidFill>
              <a:latin typeface="Verdana" pitchFamily="-107" charset="0"/>
            </a:endParaRPr>
          </a:p>
          <a:p>
            <a:pPr marL="342900" indent="-342900">
              <a:buAutoNum type="arabicPeriod" startAt="2"/>
            </a:pPr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MOU is signed &amp; returned to ATI. GDPR signed. Forward to </a:t>
            </a:r>
            <a:r>
              <a:rPr lang="en-IE" sz="1600" b="1" dirty="0" err="1">
                <a:solidFill>
                  <a:srgbClr val="25184A"/>
                </a:solidFill>
                <a:latin typeface="Verdana" pitchFamily="-107" charset="0"/>
              </a:rPr>
              <a:t>Solas</a:t>
            </a:r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 for approval </a:t>
            </a:r>
            <a:r>
              <a:rPr lang="en-IE" sz="1600" b="1" dirty="0">
                <a:solidFill>
                  <a:srgbClr val="25184A"/>
                </a:solidFill>
                <a:latin typeface="Verdana" pitchFamily="-107" charset="0"/>
                <a:ea typeface="Verdana"/>
                <a:cs typeface="Verdana"/>
              </a:rPr>
              <a:t/>
            </a:r>
            <a:br>
              <a:rPr lang="en-IE" sz="1600" b="1" dirty="0">
                <a:solidFill>
                  <a:srgbClr val="25184A"/>
                </a:solidFill>
                <a:latin typeface="Verdana" pitchFamily="-107" charset="0"/>
                <a:ea typeface="Verdana"/>
                <a:cs typeface="Verdana"/>
              </a:rPr>
            </a:br>
            <a:endParaRPr lang="en-IE" sz="1600" dirty="0">
              <a:solidFill>
                <a:srgbClr val="25184A"/>
              </a:solidFill>
              <a:latin typeface="Verdana" pitchFamily="-107" charset="0"/>
            </a:endParaRPr>
          </a:p>
          <a:p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3.  Eligible Applicants are processed via ATI Telephone Interview   </a:t>
            </a:r>
          </a:p>
          <a:p>
            <a:endParaRPr lang="en-IE" sz="1600" b="1" dirty="0">
              <a:solidFill>
                <a:srgbClr val="25184A"/>
              </a:solidFill>
              <a:latin typeface="Verdana" pitchFamily="-107" charset="0"/>
            </a:endParaRPr>
          </a:p>
          <a:p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4.  ATI will send vetted applications to registered employers </a:t>
            </a:r>
            <a:endParaRPr lang="en-IE" sz="1600" b="1" dirty="0">
              <a:solidFill>
                <a:srgbClr val="25184A"/>
              </a:solidFill>
              <a:latin typeface="Verdana" pitchFamily="-107" charset="0"/>
              <a:ea typeface="Verdana"/>
              <a:cs typeface="Verdana"/>
            </a:endParaRPr>
          </a:p>
          <a:p>
            <a:endParaRPr lang="en-IE" sz="1600" dirty="0">
              <a:solidFill>
                <a:srgbClr val="25184A"/>
              </a:solidFill>
              <a:latin typeface="Verdana" pitchFamily="-107" charset="0"/>
            </a:endParaRPr>
          </a:p>
          <a:p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5.  Employer reviews the batch and selects applicant to interview </a:t>
            </a:r>
            <a:endParaRPr lang="en-IE" sz="1600" dirty="0">
              <a:solidFill>
                <a:srgbClr val="25184A"/>
              </a:solidFill>
              <a:latin typeface="Verdana" pitchFamily="-107" charset="0"/>
            </a:endParaRPr>
          </a:p>
          <a:p>
            <a:endParaRPr lang="en-IE" sz="1600" b="1" dirty="0">
              <a:solidFill>
                <a:srgbClr val="25184A"/>
              </a:solidFill>
              <a:latin typeface="Verdana" pitchFamily="-107" charset="0"/>
            </a:endParaRPr>
          </a:p>
          <a:p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6.  Employer makes offer, Applicant Accepts &amp; Starts at Employers</a:t>
            </a:r>
          </a:p>
          <a:p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     discretion</a:t>
            </a:r>
          </a:p>
          <a:p>
            <a:r>
              <a:rPr lang="en-IE" sz="1600" dirty="0">
                <a:solidFill>
                  <a:srgbClr val="90C828"/>
                </a:solidFill>
                <a:latin typeface="Verdana" pitchFamily="-107" charset="0"/>
                <a:sym typeface="Webdings" panose="05030102010509060703" pitchFamily="18" charset="2"/>
              </a:rPr>
              <a:t> </a:t>
            </a:r>
            <a:r>
              <a:rPr lang="en-IE" sz="1600" dirty="0">
                <a:solidFill>
                  <a:srgbClr val="90C828"/>
                </a:solidFill>
                <a:latin typeface="Verdana" pitchFamily="-107" charset="0"/>
              </a:rPr>
              <a:t>    </a:t>
            </a:r>
            <a:r>
              <a:rPr lang="en-IE" sz="1600" dirty="0">
                <a:solidFill>
                  <a:srgbClr val="90C828"/>
                </a:solidFill>
                <a:latin typeface="Verdana" pitchFamily="-107" charset="0"/>
                <a:sym typeface="Webdings" panose="05030102010509060703" pitchFamily="18" charset="2"/>
              </a:rPr>
              <a:t>  </a:t>
            </a:r>
            <a:r>
              <a:rPr lang="en-IE" sz="1600" dirty="0">
                <a:solidFill>
                  <a:srgbClr val="25184A"/>
                </a:solidFill>
                <a:latin typeface="Verdana" pitchFamily="-107" charset="0"/>
              </a:rPr>
              <a:t>Apprentice work start date at any time before college start date</a:t>
            </a:r>
            <a:endParaRPr lang="en-IE" sz="1600" b="1" dirty="0">
              <a:solidFill>
                <a:srgbClr val="25184A"/>
              </a:solidFill>
              <a:latin typeface="Verdana" pitchFamily="-107" charset="0"/>
            </a:endParaRPr>
          </a:p>
          <a:p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 </a:t>
            </a:r>
            <a:endParaRPr lang="en-IE" sz="1600" dirty="0">
              <a:solidFill>
                <a:srgbClr val="25184A"/>
              </a:solidFill>
              <a:latin typeface="Verdana" pitchFamily="-107" charset="0"/>
            </a:endParaRPr>
          </a:p>
          <a:p>
            <a:r>
              <a:rPr lang="en-IE" sz="1600" b="1" dirty="0">
                <a:solidFill>
                  <a:srgbClr val="25184A"/>
                </a:solidFill>
                <a:latin typeface="Verdana" pitchFamily="-107" charset="0"/>
              </a:rPr>
              <a:t>7. Academic programme commences January </a:t>
            </a:r>
            <a:r>
              <a:rPr lang="en-IE" sz="1600" b="1" dirty="0" smtClean="0">
                <a:solidFill>
                  <a:srgbClr val="25184A"/>
                </a:solidFill>
                <a:latin typeface="Verdana" pitchFamily="-107" charset="0"/>
              </a:rPr>
              <a:t>and September of each year</a:t>
            </a:r>
            <a:endParaRPr lang="en-IE" sz="1600" dirty="0">
              <a:solidFill>
                <a:srgbClr val="25184A"/>
              </a:solidFill>
              <a:latin typeface="Verdana" pitchFamily="-107" charset="0"/>
            </a:endParaRPr>
          </a:p>
          <a:p>
            <a:endParaRPr lang="en-IE" dirty="0">
              <a:solidFill>
                <a:srgbClr val="25184A"/>
              </a:solidFill>
              <a:latin typeface="Verdana" pitchFamily="-107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56350"/>
            <a:ext cx="609600" cy="365125"/>
          </a:xfrm>
          <a:ln>
            <a:miter lim="800000"/>
            <a:headEnd/>
            <a:tailEnd/>
          </a:ln>
        </p:spPr>
        <p:txBody>
          <a:bodyPr/>
          <a:lstStyle/>
          <a:p>
            <a:fld id="{F4673C31-9116-4483-9681-11DE529BD954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702" y="332657"/>
            <a:ext cx="6803268" cy="10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25184A"/>
                </a:solidFill>
                <a:latin typeface="Verdana" pitchFamily="34" charset="0"/>
                <a:cs typeface="Arial" charset="0"/>
              </a:rPr>
              <a:t>Accounting Technician Apprenticeship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25184A"/>
                </a:solidFill>
                <a:latin typeface="Verdana" pitchFamily="34" charset="0"/>
                <a:cs typeface="Arial" charset="0"/>
              </a:rPr>
              <a:t>Recruitment Process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89" y="1467893"/>
            <a:ext cx="2099061" cy="5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2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7F1-D93A-4454-9483-2A902372CAD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Sophie's Ch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93"/>
            <a:ext cx="9707418" cy="66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7573" y="6001318"/>
            <a:ext cx="3730288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A5656-80CB-0647-B545-FC42B52A11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8" y="1905834"/>
            <a:ext cx="2690845" cy="19715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68194" y="1696114"/>
            <a:ext cx="617523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Accounting Technicians Ireland – ATI – 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90C82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leading professional Accounting Technicians body 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across the Island of Ireland.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itchFamily="-107" charset="0"/>
                <a:ea typeface="+mn-ea"/>
                <a:cs typeface="+mn-cs"/>
              </a:rPr>
              <a:t>Recognised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itchFamily="-107" charset="0"/>
                <a:ea typeface="+mn-ea"/>
                <a:cs typeface="+mn-cs"/>
              </a:rPr>
              <a:t> as an Awarding Body by CCEA. Level 4 Certificate for Accounting Technicians; Level 5 Diploma for Accounting Technicians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itchFamily="-107" charset="0"/>
                <a:ea typeface="+mn-ea"/>
                <a:cs typeface="+mn-cs"/>
              </a:rPr>
              <a:t>ATI is a partner body with Chartered Accountants Ireland with extensive member network, and four active District Societies which provide access to an extensive community of practice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itchFamily="-107" charset="0"/>
                <a:ea typeface="+mn-ea"/>
                <a:cs typeface="+mn-cs"/>
              </a:rPr>
              <a:t>10,000-strong community with 5,500 full-qualified active Members; over 4,000 students registered annually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itchFamily="-107" charset="0"/>
                <a:ea typeface="+mn-ea"/>
                <a:cs typeface="+mn-cs"/>
              </a:rPr>
              <a:t>Strong links with professional accountancy bodies for exemptions purposes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9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66" y="9720"/>
            <a:ext cx="878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NUMBERS in our DNA</a:t>
            </a:r>
          </a:p>
        </p:txBody>
      </p:sp>
    </p:spTree>
    <p:extLst>
      <p:ext uri="{BB962C8B-B14F-4D97-AF65-F5344CB8AC3E}">
        <p14:creationId xmlns:p14="http://schemas.microsoft.com/office/powerpoint/2010/main" val="34550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7F1-D93A-4454-9483-2A902372CAD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8" t="19197" r="34986" b="5959"/>
          <a:stretch/>
        </p:blipFill>
        <p:spPr bwMode="auto">
          <a:xfrm>
            <a:off x="0" y="0"/>
            <a:ext cx="7452987" cy="7164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6343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A5656-80CB-0647-B545-FC42B52A11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7809" y="6041249"/>
            <a:ext cx="4560125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 Contacts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38" y="959403"/>
            <a:ext cx="2092449" cy="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9552" y="1375048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3105" y="3359777"/>
            <a:ext cx="4721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 Phillips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Recruitment Executive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dphillips@accountingtechniciansireland.ie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(01) 649 8127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3153" y="4720928"/>
            <a:ext cx="868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90C82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further information please visit: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www.accountingtechniciansireland.ie;	 www.accountingtechnicianapprenticeship.ie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1278" y="2107014"/>
            <a:ext cx="4655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Gabriela Airini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Apprenticeship </a:t>
            </a:r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gairini@accountingtechniciansireland.ie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(01) 649 8103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" y="4545142"/>
            <a:ext cx="1068779" cy="351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7483" y="31381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IE" sz="1400" dirty="0">
              <a:solidFill>
                <a:srgbClr val="25184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IE" sz="1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Jonathan Seymour</a:t>
            </a:r>
          </a:p>
          <a:p>
            <a:pPr lvl="0"/>
            <a:r>
              <a:rPr lang="en-IE" sz="1400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Manager – Higher Level Apprenticeship</a:t>
            </a:r>
          </a:p>
          <a:p>
            <a:pPr lvl="0"/>
            <a:r>
              <a:rPr lang="en-IE" sz="1400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JSeymour@accountingtechniciansireland.ie </a:t>
            </a:r>
          </a:p>
          <a:p>
            <a:pPr lvl="0"/>
            <a:r>
              <a:rPr lang="en-IE" sz="1400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02820 462165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3105" y="229963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IE" sz="1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Aoife Kennedy</a:t>
            </a:r>
          </a:p>
          <a:p>
            <a:pPr lvl="0">
              <a:defRPr/>
            </a:pPr>
            <a:r>
              <a:rPr lang="en-IE" sz="1400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Manager – Apprenticeship</a:t>
            </a:r>
          </a:p>
          <a:p>
            <a:pPr lvl="0">
              <a:defRPr/>
            </a:pPr>
            <a:r>
              <a:rPr lang="en-IE" sz="1400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akennedy@accountingtechniciansireland.ie </a:t>
            </a:r>
          </a:p>
          <a:p>
            <a:pPr lvl="0">
              <a:defRPr/>
            </a:pPr>
            <a:r>
              <a:rPr lang="en-IE" sz="1400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(01) 649 8126</a:t>
            </a:r>
          </a:p>
        </p:txBody>
      </p:sp>
    </p:spTree>
    <p:extLst>
      <p:ext uri="{BB962C8B-B14F-4D97-AF65-F5344CB8AC3E}">
        <p14:creationId xmlns:p14="http://schemas.microsoft.com/office/powerpoint/2010/main" val="27182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_COVER_TOP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5" name="Picture 4" descr="GENERIC_COVER_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" y="3823854"/>
            <a:ext cx="9144000" cy="3034145"/>
          </a:xfrm>
          <a:prstGeom prst="rect">
            <a:avLst/>
          </a:prstGeom>
        </p:spPr>
      </p:pic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1226"/>
            <a:ext cx="4267200" cy="2109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035" y="4325798"/>
            <a:ext cx="4492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</a:t>
            </a:r>
          </a:p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endParaRPr lang="en-US" sz="6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2276-D216-D245-9129-303FB813E9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81" y="1358117"/>
            <a:ext cx="4147812" cy="109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" y="6376936"/>
            <a:ext cx="1068779" cy="351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4" y="3102137"/>
            <a:ext cx="9144000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92D050"/>
              </a:buClr>
            </a:pPr>
            <a:r>
              <a:rPr lang="en-IE" sz="2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www.AccountingTechnicianApprenticeship.ie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466" y="9720"/>
            <a:ext cx="878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600" b="1" dirty="0" smtClean="0">
                <a:solidFill>
                  <a:schemeClr val="bg1"/>
                </a:solidFill>
                <a:latin typeface="+mj-lt"/>
              </a:rPr>
              <a:t>We have NUMBERS in our DNA</a:t>
            </a:r>
            <a:endParaRPr lang="en-IE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64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7073" y="6055747"/>
            <a:ext cx="3730288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A5656-80CB-0647-B545-FC42B52A11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8" y="1905834"/>
            <a:ext cx="2690845" cy="19715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789253" y="1541609"/>
            <a:ext cx="6025083" cy="3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IE" sz="16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Accounting Technicians </a:t>
            </a:r>
            <a:r>
              <a:rPr lang="en-IE" sz="1600" b="1" dirty="0" smtClean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Ireland</a:t>
            </a:r>
          </a:p>
          <a:p>
            <a:endParaRPr lang="en-US" sz="1600" dirty="0">
              <a:solidFill>
                <a:srgbClr val="25184A"/>
              </a:solidFill>
              <a:latin typeface="Verdana" pitchFamily="-107" charset="0"/>
            </a:endParaRPr>
          </a:p>
          <a:p>
            <a:pPr>
              <a:spcBef>
                <a:spcPts val="0"/>
              </a:spcBef>
              <a:buClr>
                <a:srgbClr val="7F7F7F"/>
              </a:buClr>
            </a:pPr>
            <a:r>
              <a:rPr lang="en-US" sz="1600" dirty="0">
                <a:solidFill>
                  <a:srgbClr val="25184A"/>
                </a:solidFill>
                <a:latin typeface="Verdana" pitchFamily="-107" charset="0"/>
              </a:rPr>
              <a:t>Various routes to becoming a fully qualified Accounting Technician before going on to become an Accountant or continuing to higher education.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600" b="1" dirty="0">
              <a:solidFill>
                <a:srgbClr val="25184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types of delivery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itchFamily="-107" charset="0"/>
                <a:ea typeface="+mn-ea"/>
                <a:cs typeface="+mn-cs"/>
              </a:rPr>
              <a:t>Full Time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itchFamily="-107" charset="0"/>
                <a:ea typeface="+mn-ea"/>
                <a:cs typeface="+mn-cs"/>
              </a:rPr>
              <a:t>Part Time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itchFamily="-107" charset="0"/>
                <a:ea typeface="+mn-ea"/>
                <a:cs typeface="+mn-cs"/>
              </a:rPr>
              <a:t>Online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+mj-lt"/>
              <a:buAutoNum type="arabicPeriod"/>
              <a:tabLst/>
              <a:defRPr/>
            </a:pPr>
            <a:endParaRPr lang="en-US" sz="1600" b="1" dirty="0">
              <a:solidFill>
                <a:srgbClr val="25184A"/>
              </a:solidFill>
              <a:latin typeface="Verdana" pitchFamily="-107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184A"/>
                </a:solidFill>
                <a:effectLst/>
                <a:uLnTx/>
                <a:uFillTx/>
                <a:latin typeface="Verdana" pitchFamily="-107" charset="0"/>
                <a:ea typeface="+mn-ea"/>
                <a:cs typeface="+mn-cs"/>
              </a:rPr>
              <a:t>Apprenticeship</a:t>
            </a:r>
            <a:endParaRPr lang="en-US" sz="1600" dirty="0">
              <a:solidFill>
                <a:srgbClr val="25184A"/>
              </a:solidFill>
              <a:latin typeface="Verdana" pitchFamily="-107" charset="0"/>
            </a:endParaRPr>
          </a:p>
          <a:p>
            <a:pPr lvl="0">
              <a:lnSpc>
                <a:spcPct val="150000"/>
              </a:lnSpc>
              <a:buClr>
                <a:srgbClr val="7F7F7F"/>
              </a:buClr>
              <a:defRPr/>
            </a:pPr>
            <a:r>
              <a:rPr lang="en-US" sz="1600" dirty="0">
                <a:solidFill>
                  <a:srgbClr val="25184A"/>
                </a:solidFill>
                <a:latin typeface="Verdana" pitchFamily="-107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algn="ctr"/>
            <a:r>
              <a:rPr lang="en-IE" sz="2000" b="1" i="1" dirty="0">
                <a:solidFill>
                  <a:schemeClr val="bg1">
                    <a:lumMod val="95000"/>
                  </a:schemeClr>
                </a:solidFill>
              </a:rPr>
              <a:t>                   </a:t>
            </a:r>
          </a:p>
          <a:p>
            <a:pPr algn="ctr"/>
            <a:r>
              <a:rPr lang="en-IE" sz="2000" b="1" i="1" dirty="0">
                <a:solidFill>
                  <a:schemeClr val="bg1">
                    <a:lumMod val="95000"/>
                  </a:schemeClr>
                </a:solidFill>
              </a:rPr>
              <a:t>                           </a:t>
            </a:r>
            <a:endParaRPr lang="en-IE" sz="20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IE" sz="2000" b="1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IE" sz="2000" b="1" i="1" dirty="0" smtClean="0">
                <a:solidFill>
                  <a:schemeClr val="bg1">
                    <a:lumMod val="95000"/>
                  </a:schemeClr>
                </a:solidFill>
              </a:rPr>
              <a:t>                       </a:t>
            </a:r>
            <a:r>
              <a:rPr lang="en-IE" sz="2000" b="1" i="1" dirty="0">
                <a:solidFill>
                  <a:schemeClr val="bg1">
                    <a:lumMod val="95000"/>
                  </a:schemeClr>
                </a:solidFill>
              </a:rPr>
              <a:t>10k Students and Members</a:t>
            </a:r>
          </a:p>
          <a:p>
            <a:pPr algn="ctr"/>
            <a:r>
              <a:rPr lang="en-IE" sz="2000" b="1" i="1" dirty="0">
                <a:solidFill>
                  <a:schemeClr val="bg1">
                    <a:lumMod val="95000"/>
                  </a:schemeClr>
                </a:solidFill>
              </a:rPr>
              <a:t>                               (MIATI)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Tx/>
              <a:buFontTx/>
              <a:buNone/>
              <a:tabLst/>
              <a:defRPr/>
            </a:pP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itchFamily="-107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900" b="1" i="0" u="none" strike="noStrike" kern="1200" cap="none" spc="0" normalizeH="0" baseline="0" noProof="0" dirty="0">
              <a:ln>
                <a:noFill/>
              </a:ln>
              <a:solidFill>
                <a:srgbClr val="25184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38" y="959403"/>
            <a:ext cx="2092449" cy="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466" y="9720"/>
            <a:ext cx="878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NUMBERS in our DNA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791" y="3745907"/>
            <a:ext cx="294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1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</a:t>
            </a: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colleges in Ireland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791" y="4562550"/>
            <a:ext cx="294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="1" i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i="1" u="sng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16</a:t>
            </a:r>
            <a:r>
              <a:rPr kumimoji="0" lang="en-IE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colleges in Ireland</a:t>
            </a:r>
          </a:p>
        </p:txBody>
      </p:sp>
    </p:spTree>
    <p:extLst>
      <p:ext uri="{BB962C8B-B14F-4D97-AF65-F5344CB8AC3E}">
        <p14:creationId xmlns:p14="http://schemas.microsoft.com/office/powerpoint/2010/main" val="34114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328" y="6063416"/>
            <a:ext cx="4613088" cy="46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 Colleges – 2018/19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50" y="981024"/>
            <a:ext cx="2092449" cy="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26471" y="2150897"/>
            <a:ext cx="8229600" cy="30365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3959">
              <a:spcBef>
                <a:spcPts val="0"/>
              </a:spcBef>
              <a:buFont typeface="Arial" charset="0"/>
              <a:buNone/>
            </a:pPr>
            <a:endParaRPr lang="en-IE" sz="1500">
              <a:solidFill>
                <a:srgbClr val="25184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443959">
              <a:spcBef>
                <a:spcPts val="0"/>
              </a:spcBef>
              <a:buFont typeface="Arial" charset="0"/>
              <a:buNone/>
            </a:pPr>
            <a:endParaRPr lang="en-IE" sz="1500" dirty="0">
              <a:solidFill>
                <a:srgbClr val="25184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70" y="3681907"/>
            <a:ext cx="1154639" cy="7992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20" y="1959015"/>
            <a:ext cx="2342178" cy="638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28" y="3669166"/>
            <a:ext cx="901863" cy="17661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89" y="4765655"/>
            <a:ext cx="2283951" cy="759413"/>
          </a:xfrm>
          <a:prstGeom prst="rect">
            <a:avLst/>
          </a:prstGeom>
        </p:spPr>
      </p:pic>
      <p:pic>
        <p:nvPicPr>
          <p:cNvPr id="4" name="Picture 2" descr="Image result for rathmines college of further educa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20" y="2748773"/>
            <a:ext cx="2074123" cy="79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34" y="2150897"/>
            <a:ext cx="2337516" cy="261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waterford college of further educa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34" y="4602159"/>
            <a:ext cx="984777" cy="10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937325" y="4378207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3578670" y="3013487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3862656" y="3347717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3972652" y="3381911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012716" y="3491733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3949906" y="3616433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3578670" y="4173150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3" y="1959015"/>
            <a:ext cx="1091501" cy="799806"/>
          </a:xfrm>
          <a:prstGeom prst="rect">
            <a:avLst/>
          </a:prstGeom>
        </p:spPr>
      </p:pic>
      <p:pic>
        <p:nvPicPr>
          <p:cNvPr id="27" name="Picture 2" descr="Galway Technical Institu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9" y="3097565"/>
            <a:ext cx="14478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2815701" y="3453919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2" descr="Limerick College of Further Educati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3" y="4270144"/>
            <a:ext cx="1771482" cy="34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2906006" y="4101142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0" name="Picture 29" descr="LOGO.jpg">
            <a:extLst>
              <a:ext uri="{FF2B5EF4-FFF2-40B4-BE49-F238E27FC236}">
                <a16:creationId xmlns:a16="http://schemas.microsoft.com/office/drawing/2014/main" id="{1CA054D4-51A9-4F70-B6DD-910704054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10" y="4619177"/>
            <a:ext cx="1329441" cy="681487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865678" y="3508830"/>
            <a:ext cx="144016" cy="144016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8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5" y="152586"/>
            <a:ext cx="8838825" cy="668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9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02026" y="2490656"/>
            <a:ext cx="5968314" cy="0"/>
          </a:xfrm>
          <a:prstGeom prst="line">
            <a:avLst/>
          </a:prstGeom>
          <a:ln w="114300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02026" y="3931733"/>
            <a:ext cx="6151174" cy="0"/>
          </a:xfrm>
          <a:prstGeom prst="line">
            <a:avLst/>
          </a:prstGeom>
          <a:ln w="114300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112000" y="2958184"/>
            <a:ext cx="1930399" cy="275384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6860"/>
            <a:ext cx="9144000" cy="1001140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43" y="970363"/>
            <a:ext cx="2314600" cy="61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61419" y="2969011"/>
            <a:ext cx="204632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Apprentices are supported by a workplace-mentor*</a:t>
            </a:r>
            <a:r>
              <a:rPr lang="en-I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a </a:t>
            </a:r>
            <a:r>
              <a:rPr lang="en-I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I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college mentor during their apprenticeship</a:t>
            </a:r>
          </a:p>
          <a:p>
            <a:pPr algn="ctr"/>
            <a:endParaRPr lang="en-IE" sz="7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IE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*ATI Members who are workplace-mentors can claim CPD Hours</a:t>
            </a:r>
            <a:endParaRPr lang="en-IE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964" y="2477538"/>
            <a:ext cx="6654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Structure of the apprenticeship programme ensures that the training and education delivered is grounded in the needs of the workplace.</a:t>
            </a:r>
          </a:p>
          <a:p>
            <a:endParaRPr lang="en-IE" dirty="0">
              <a:solidFill>
                <a:srgbClr val="25184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solidFill>
                  <a:srgbClr val="25184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8 Modules Covered On and Off-the-Job  (across 2 years)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2026" y="1646541"/>
            <a:ext cx="5288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ATA: The practical route to </a:t>
            </a:r>
          </a:p>
          <a:p>
            <a:r>
              <a:rPr lang="en-IE" sz="2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IE" sz="2400" b="1" dirty="0">
                <a:solidFill>
                  <a:srgbClr val="90C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</a:t>
            </a:r>
            <a:r>
              <a:rPr lang="en-IE" sz="24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E" sz="2400" b="1" dirty="0">
                <a:solidFill>
                  <a:srgbClr val="2518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Accountancy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328" y="6063416"/>
            <a:ext cx="3815022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ATA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4794" y="4299063"/>
          <a:ext cx="6951916" cy="15544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97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E" sz="1600" dirty="0">
                          <a:solidFill>
                            <a:srgbClr val="90C82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● </a:t>
                      </a:r>
                      <a:r>
                        <a:rPr lang="en-IE" sz="160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Financial</a:t>
                      </a:r>
                      <a:r>
                        <a:rPr lang="en-IE" sz="1600" baseline="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IE" sz="160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Accounting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E" sz="1600" dirty="0">
                          <a:solidFill>
                            <a:srgbClr val="90C82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● </a:t>
                      </a:r>
                      <a:r>
                        <a:rPr lang="en-IE" sz="160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Taxation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E" sz="1600" dirty="0">
                          <a:solidFill>
                            <a:srgbClr val="90C82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● </a:t>
                      </a:r>
                      <a:r>
                        <a:rPr lang="en-IE" sz="160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Law &amp;</a:t>
                      </a:r>
                      <a:r>
                        <a:rPr lang="en-IE" sz="1600" baseline="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Ethics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E" sz="1600" dirty="0">
                          <a:solidFill>
                            <a:srgbClr val="90C82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● </a:t>
                      </a:r>
                      <a:r>
                        <a:rPr lang="en-IE" sz="1600" baseline="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Business Mgt.</a:t>
                      </a:r>
                      <a:endParaRPr lang="en-IE" sz="1600" dirty="0">
                        <a:solidFill>
                          <a:srgbClr val="25184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E" sz="1600" dirty="0">
                          <a:solidFill>
                            <a:srgbClr val="90C82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● </a:t>
                      </a:r>
                      <a:r>
                        <a:rPr lang="en-IE" sz="160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Advanced</a:t>
                      </a:r>
                      <a:r>
                        <a:rPr lang="en-IE" sz="1600" baseline="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Financial Accounting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E" sz="1600" dirty="0">
                          <a:solidFill>
                            <a:srgbClr val="90C82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●</a:t>
                      </a:r>
                      <a:r>
                        <a:rPr lang="en-IE" sz="160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IE" sz="1600" baseline="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Advanced Taxation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E" sz="1600" dirty="0">
                          <a:solidFill>
                            <a:srgbClr val="90C82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● </a:t>
                      </a:r>
                      <a:r>
                        <a:rPr lang="en-IE" sz="1600" baseline="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Management Accounting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E" sz="1600" dirty="0">
                          <a:solidFill>
                            <a:srgbClr val="90C82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● </a:t>
                      </a:r>
                      <a:r>
                        <a:rPr lang="en-IE" sz="1600" baseline="0" dirty="0">
                          <a:solidFill>
                            <a:srgbClr val="25184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Accounting Systems</a:t>
                      </a:r>
                      <a:endParaRPr lang="en-IE" sz="1600" dirty="0">
                        <a:solidFill>
                          <a:srgbClr val="25184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7968" y="3931733"/>
            <a:ext cx="193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90C8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</a:p>
        </p:txBody>
      </p:sp>
    </p:spTree>
    <p:extLst>
      <p:ext uri="{BB962C8B-B14F-4D97-AF65-F5344CB8AC3E}">
        <p14:creationId xmlns:p14="http://schemas.microsoft.com/office/powerpoint/2010/main" val="2120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/>
      <p:bldP spid="15" grpId="0"/>
      <p:bldP spid="1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 rot="10800000">
            <a:off x="7244080" y="4837413"/>
            <a:ext cx="466930" cy="377025"/>
            <a:chOff x="-548550" y="3172989"/>
            <a:chExt cx="466930" cy="377025"/>
          </a:xfrm>
        </p:grpSpPr>
        <p:sp>
          <p:nvSpPr>
            <p:cNvPr id="74" name="Rectangle 73"/>
            <p:cNvSpPr/>
            <p:nvPr/>
          </p:nvSpPr>
          <p:spPr>
            <a:xfrm rot="10800000">
              <a:off x="-548550" y="3201851"/>
              <a:ext cx="466930" cy="307830"/>
            </a:xfrm>
            <a:prstGeom prst="rect">
              <a:avLst/>
            </a:prstGeom>
            <a:solidFill>
              <a:srgbClr val="251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5" name="Chevron 74"/>
            <p:cNvSpPr/>
            <p:nvPr/>
          </p:nvSpPr>
          <p:spPr>
            <a:xfrm>
              <a:off x="-413862" y="3172989"/>
              <a:ext cx="201338" cy="3770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 rot="10800000">
            <a:off x="7212356" y="2528575"/>
            <a:ext cx="466930" cy="377025"/>
            <a:chOff x="-548550" y="3172989"/>
            <a:chExt cx="466930" cy="377025"/>
          </a:xfrm>
        </p:grpSpPr>
        <p:sp>
          <p:nvSpPr>
            <p:cNvPr id="71" name="Rectangle 70"/>
            <p:cNvSpPr/>
            <p:nvPr/>
          </p:nvSpPr>
          <p:spPr>
            <a:xfrm rot="10800000">
              <a:off x="-548550" y="3201851"/>
              <a:ext cx="466930" cy="307830"/>
            </a:xfrm>
            <a:prstGeom prst="rect">
              <a:avLst/>
            </a:prstGeom>
            <a:solidFill>
              <a:srgbClr val="251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2" name="Chevron 71"/>
            <p:cNvSpPr/>
            <p:nvPr/>
          </p:nvSpPr>
          <p:spPr>
            <a:xfrm>
              <a:off x="-413862" y="3172989"/>
              <a:ext cx="201338" cy="3770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32246" y="2208191"/>
            <a:ext cx="466930" cy="377025"/>
            <a:chOff x="-548550" y="3172989"/>
            <a:chExt cx="466930" cy="377025"/>
          </a:xfrm>
        </p:grpSpPr>
        <p:sp>
          <p:nvSpPr>
            <p:cNvPr id="68" name="Rectangle 67"/>
            <p:cNvSpPr/>
            <p:nvPr/>
          </p:nvSpPr>
          <p:spPr>
            <a:xfrm rot="10800000">
              <a:off x="-548550" y="3201851"/>
              <a:ext cx="466930" cy="307830"/>
            </a:xfrm>
            <a:prstGeom prst="rect">
              <a:avLst/>
            </a:prstGeom>
            <a:solidFill>
              <a:srgbClr val="251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9" name="Chevron 68"/>
            <p:cNvSpPr/>
            <p:nvPr/>
          </p:nvSpPr>
          <p:spPr>
            <a:xfrm>
              <a:off x="-413862" y="3172989"/>
              <a:ext cx="201338" cy="3770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527126" y="4928161"/>
            <a:ext cx="466930" cy="377025"/>
            <a:chOff x="-548550" y="3172989"/>
            <a:chExt cx="466930" cy="377025"/>
          </a:xfrm>
        </p:grpSpPr>
        <p:sp>
          <p:nvSpPr>
            <p:cNvPr id="59" name="Rectangle 58"/>
            <p:cNvSpPr/>
            <p:nvPr/>
          </p:nvSpPr>
          <p:spPr>
            <a:xfrm rot="10800000">
              <a:off x="-548550" y="3201851"/>
              <a:ext cx="466930" cy="307830"/>
            </a:xfrm>
            <a:prstGeom prst="rect">
              <a:avLst/>
            </a:prstGeom>
            <a:solidFill>
              <a:srgbClr val="251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0" name="Chevron 59"/>
            <p:cNvSpPr/>
            <p:nvPr/>
          </p:nvSpPr>
          <p:spPr>
            <a:xfrm>
              <a:off x="-413862" y="3172989"/>
              <a:ext cx="201338" cy="3770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7126" y="3577775"/>
            <a:ext cx="466930" cy="377025"/>
            <a:chOff x="-548550" y="3172989"/>
            <a:chExt cx="466930" cy="377025"/>
          </a:xfrm>
        </p:grpSpPr>
        <p:sp>
          <p:nvSpPr>
            <p:cNvPr id="53" name="Rectangle 52"/>
            <p:cNvSpPr/>
            <p:nvPr/>
          </p:nvSpPr>
          <p:spPr>
            <a:xfrm rot="10800000">
              <a:off x="-548550" y="3201851"/>
              <a:ext cx="466930" cy="307830"/>
            </a:xfrm>
            <a:prstGeom prst="rect">
              <a:avLst/>
            </a:prstGeom>
            <a:solidFill>
              <a:srgbClr val="251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4" name="Chevron 53"/>
            <p:cNvSpPr/>
            <p:nvPr/>
          </p:nvSpPr>
          <p:spPr>
            <a:xfrm>
              <a:off x="-413862" y="3172989"/>
              <a:ext cx="201338" cy="3770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 rot="5400000">
            <a:off x="2719518" y="2903339"/>
            <a:ext cx="466930" cy="30783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Rectangle 60"/>
          <p:cNvSpPr/>
          <p:nvPr/>
        </p:nvSpPr>
        <p:spPr>
          <a:xfrm rot="5400000">
            <a:off x="2719518" y="4208387"/>
            <a:ext cx="466930" cy="30783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Rectangle 56"/>
          <p:cNvSpPr/>
          <p:nvPr/>
        </p:nvSpPr>
        <p:spPr>
          <a:xfrm rot="5400000">
            <a:off x="5789532" y="4157497"/>
            <a:ext cx="466930" cy="30783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Rectangle 55"/>
          <p:cNvSpPr/>
          <p:nvPr/>
        </p:nvSpPr>
        <p:spPr>
          <a:xfrm rot="5400000">
            <a:off x="5789532" y="2985150"/>
            <a:ext cx="466930" cy="30783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122" name="Picture 2" descr="Image result for QQI AWARD LOGO NO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80" y="1446986"/>
            <a:ext cx="1466990" cy="8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NERIC_INSERT_FOO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816"/>
            <a:ext cx="9144000" cy="1091184"/>
          </a:xfrm>
          <a:prstGeom prst="rect">
            <a:avLst/>
          </a:prstGeom>
        </p:spPr>
      </p:pic>
      <p:pic>
        <p:nvPicPr>
          <p:cNvPr id="6" name="Picture 5" descr="GENERIC_COVER_TOP_BAN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76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" y="740538"/>
            <a:ext cx="2357536" cy="116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1886" y="6029253"/>
            <a:ext cx="410530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 Career Pathway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887302" y="4561584"/>
            <a:ext cx="2439191" cy="994316"/>
            <a:chOff x="1753201" y="4561585"/>
            <a:chExt cx="2506242" cy="994316"/>
          </a:xfrm>
        </p:grpSpPr>
        <p:sp>
          <p:nvSpPr>
            <p:cNvPr id="9" name="Rounded Rectangle 8"/>
            <p:cNvSpPr/>
            <p:nvPr/>
          </p:nvSpPr>
          <p:spPr>
            <a:xfrm>
              <a:off x="1753201" y="4561585"/>
              <a:ext cx="2506242" cy="99431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3201" y="4597078"/>
              <a:ext cx="25062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School-leaver, or</a:t>
              </a:r>
            </a:p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Mature student (over 23 years)</a:t>
              </a:r>
              <a:endPara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87303" y="3290719"/>
            <a:ext cx="2439191" cy="994316"/>
            <a:chOff x="1820252" y="3300821"/>
            <a:chExt cx="2439191" cy="994316"/>
          </a:xfrm>
        </p:grpSpPr>
        <p:sp>
          <p:nvSpPr>
            <p:cNvPr id="11" name="Rounded Rectangle 10"/>
            <p:cNvSpPr/>
            <p:nvPr/>
          </p:nvSpPr>
          <p:spPr>
            <a:xfrm>
              <a:off x="1820252" y="3300821"/>
              <a:ext cx="2439191" cy="99431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0252" y="3336314"/>
              <a:ext cx="2439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On-the-job and Off-the-job Training</a:t>
              </a:r>
              <a:endPara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2436" y="4561585"/>
            <a:ext cx="1466990" cy="994316"/>
            <a:chOff x="-1122606" y="4678492"/>
            <a:chExt cx="1466990" cy="994316"/>
          </a:xfrm>
        </p:grpSpPr>
        <p:sp>
          <p:nvSpPr>
            <p:cNvPr id="14" name="Rounded Rectangle 13"/>
            <p:cNvSpPr/>
            <p:nvPr/>
          </p:nvSpPr>
          <p:spPr>
            <a:xfrm>
              <a:off x="-1122606" y="4678492"/>
              <a:ext cx="1466990" cy="994316"/>
            </a:xfrm>
            <a:prstGeom prst="roundRect">
              <a:avLst/>
            </a:prstGeom>
            <a:solidFill>
              <a:srgbClr val="251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122606" y="4852484"/>
              <a:ext cx="1466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Applicant Type</a:t>
              </a:r>
              <a:endPara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2436" y="3267499"/>
            <a:ext cx="1466990" cy="994316"/>
            <a:chOff x="-1122606" y="4678492"/>
            <a:chExt cx="1466990" cy="994316"/>
          </a:xfrm>
        </p:grpSpPr>
        <p:sp>
          <p:nvSpPr>
            <p:cNvPr id="18" name="Rounded Rectangle 17"/>
            <p:cNvSpPr/>
            <p:nvPr/>
          </p:nvSpPr>
          <p:spPr>
            <a:xfrm>
              <a:off x="-1122606" y="4678492"/>
              <a:ext cx="1466990" cy="994316"/>
            </a:xfrm>
            <a:prstGeom prst="roundRect">
              <a:avLst/>
            </a:prstGeom>
            <a:solidFill>
              <a:srgbClr val="251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122606" y="4852484"/>
              <a:ext cx="1466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Stage 1</a:t>
              </a:r>
            </a:p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ATA</a:t>
              </a:r>
              <a:endPara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87303" y="1911139"/>
            <a:ext cx="2439191" cy="994316"/>
            <a:chOff x="1820252" y="2087559"/>
            <a:chExt cx="2439191" cy="994316"/>
          </a:xfrm>
        </p:grpSpPr>
        <p:sp>
          <p:nvSpPr>
            <p:cNvPr id="20" name="Rounded Rectangle 19"/>
            <p:cNvSpPr/>
            <p:nvPr/>
          </p:nvSpPr>
          <p:spPr>
            <a:xfrm>
              <a:off x="1820252" y="2087559"/>
              <a:ext cx="2439191" cy="99431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20252" y="2123052"/>
              <a:ext cx="2439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On-the-job and Off-the-job</a:t>
              </a:r>
            </a:p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Training</a:t>
              </a:r>
              <a:endPara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2436" y="1940333"/>
            <a:ext cx="1466990" cy="994316"/>
            <a:chOff x="-1122606" y="4678492"/>
            <a:chExt cx="1466990" cy="994316"/>
          </a:xfrm>
        </p:grpSpPr>
        <p:sp>
          <p:nvSpPr>
            <p:cNvPr id="23" name="Rounded Rectangle 22"/>
            <p:cNvSpPr/>
            <p:nvPr/>
          </p:nvSpPr>
          <p:spPr>
            <a:xfrm>
              <a:off x="-1122606" y="4678492"/>
              <a:ext cx="1466990" cy="994316"/>
            </a:xfrm>
            <a:prstGeom prst="roundRect">
              <a:avLst/>
            </a:prstGeom>
            <a:solidFill>
              <a:srgbClr val="251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122606" y="4852484"/>
              <a:ext cx="1466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Stage 2</a:t>
              </a:r>
            </a:p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ATA</a:t>
              </a:r>
              <a:endPara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43813" y="4371256"/>
            <a:ext cx="2506243" cy="1221806"/>
            <a:chOff x="4483618" y="4381995"/>
            <a:chExt cx="2539768" cy="1221806"/>
          </a:xfrm>
        </p:grpSpPr>
        <p:sp>
          <p:nvSpPr>
            <p:cNvPr id="25" name="Rounded Rectangle 24"/>
            <p:cNvSpPr/>
            <p:nvPr/>
          </p:nvSpPr>
          <p:spPr>
            <a:xfrm>
              <a:off x="4517144" y="4381995"/>
              <a:ext cx="2506242" cy="122180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83618" y="4392733"/>
              <a:ext cx="24727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Professional Accounting and </a:t>
              </a:r>
            </a:p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Higher Education Pathways</a:t>
              </a:r>
              <a:endPara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43814" y="3337357"/>
            <a:ext cx="2506242" cy="820324"/>
            <a:chOff x="4910864" y="3285534"/>
            <a:chExt cx="2439191" cy="820324"/>
          </a:xfrm>
        </p:grpSpPr>
        <p:sp>
          <p:nvSpPr>
            <p:cNvPr id="27" name="Rounded Rectangle 26"/>
            <p:cNvSpPr/>
            <p:nvPr/>
          </p:nvSpPr>
          <p:spPr>
            <a:xfrm>
              <a:off x="4910864" y="3285534"/>
              <a:ext cx="2439191" cy="82032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30816" y="3372530"/>
              <a:ext cx="2385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 in industry or practice</a:t>
              </a:r>
              <a:endParaRPr lang="en-I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77338" y="1711427"/>
            <a:ext cx="2439191" cy="1400384"/>
            <a:chOff x="4877338" y="1711427"/>
            <a:chExt cx="2439191" cy="1400384"/>
          </a:xfrm>
        </p:grpSpPr>
        <p:sp>
          <p:nvSpPr>
            <p:cNvPr id="29" name="Rounded Rectangle 28"/>
            <p:cNvSpPr/>
            <p:nvPr/>
          </p:nvSpPr>
          <p:spPr>
            <a:xfrm>
              <a:off x="4877338" y="1711427"/>
              <a:ext cx="2439191" cy="139493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74716" y="1711428"/>
              <a:ext cx="2244435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7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Advanced Certificate in Accounting (Level 6 award on the NFQ)</a:t>
              </a:r>
              <a:endParaRPr lang="en-IE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52302" y="4722626"/>
            <a:ext cx="1485762" cy="725739"/>
            <a:chOff x="-1122606" y="4678492"/>
            <a:chExt cx="1485763" cy="994316"/>
          </a:xfrm>
        </p:grpSpPr>
        <p:sp>
          <p:nvSpPr>
            <p:cNvPr id="32" name="Rounded Rectangle 31"/>
            <p:cNvSpPr/>
            <p:nvPr/>
          </p:nvSpPr>
          <p:spPr>
            <a:xfrm>
              <a:off x="-1122606" y="4678492"/>
              <a:ext cx="1466990" cy="994316"/>
            </a:xfrm>
            <a:prstGeom prst="roundRect">
              <a:avLst/>
            </a:prstGeom>
            <a:solidFill>
              <a:srgbClr val="251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1103833" y="4780569"/>
              <a:ext cx="1466990" cy="71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4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Career Progression</a:t>
              </a:r>
              <a:endParaRPr lang="en-IE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58875" y="2171791"/>
            <a:ext cx="1479189" cy="1409893"/>
            <a:chOff x="-1122606" y="4678492"/>
            <a:chExt cx="1479189" cy="759254"/>
          </a:xfrm>
        </p:grpSpPr>
        <p:sp>
          <p:nvSpPr>
            <p:cNvPr id="38" name="Rounded Rectangle 37"/>
            <p:cNvSpPr/>
            <p:nvPr/>
          </p:nvSpPr>
          <p:spPr>
            <a:xfrm>
              <a:off x="-1122606" y="4678492"/>
              <a:ext cx="1466990" cy="759254"/>
            </a:xfrm>
            <a:prstGeom prst="roundRect">
              <a:avLst/>
            </a:prstGeom>
            <a:solidFill>
              <a:srgbClr val="251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110407" y="4690506"/>
              <a:ext cx="1466990" cy="598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6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Fully Qualified Accounting Technician (MIATI)</a:t>
              </a:r>
              <a:endParaRPr lang="en-I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22" y="960549"/>
            <a:ext cx="2092449" cy="55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4180114" y="2269115"/>
            <a:ext cx="794602" cy="30783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Chevron 47"/>
          <p:cNvSpPr/>
          <p:nvPr/>
        </p:nvSpPr>
        <p:spPr>
          <a:xfrm rot="16200000">
            <a:off x="2805510" y="2893609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 rot="16200000">
            <a:off x="2805509" y="423215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5" name="Chevron 64"/>
          <p:cNvSpPr/>
          <p:nvPr/>
        </p:nvSpPr>
        <p:spPr>
          <a:xfrm rot="5400000">
            <a:off x="5875524" y="3057813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 rot="5400000">
            <a:off x="5875524" y="4132574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4453101" y="2223106"/>
            <a:ext cx="294945" cy="3770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57" grpId="0" animBg="1"/>
      <p:bldP spid="56" grpId="0" animBg="1"/>
      <p:bldP spid="55" grpId="0" animBg="1"/>
      <p:bldP spid="48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A5656-80CB-0647-B545-FC42B52A116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2146" t="15670" r="29868" b="12554"/>
          <a:stretch/>
        </p:blipFill>
        <p:spPr bwMode="auto">
          <a:xfrm>
            <a:off x="4257965" y="286327"/>
            <a:ext cx="4738253" cy="6345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32744" t="12704" r="29874" b="10007"/>
          <a:stretch/>
        </p:blipFill>
        <p:spPr bwMode="auto">
          <a:xfrm>
            <a:off x="298104" y="468889"/>
            <a:ext cx="4292945" cy="6070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76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err="1"/>
              <a:t>Conall</a:t>
            </a:r>
            <a:r>
              <a:rPr lang="en-GB" sz="2400" dirty="0"/>
              <a:t> O'Halloran (</a:t>
            </a:r>
            <a:r>
              <a:rPr lang="en-GB" sz="2400" b="1" dirty="0" smtClean="0"/>
              <a:t>President</a:t>
            </a:r>
            <a:r>
              <a:rPr lang="en-GB" sz="2400" dirty="0" smtClean="0"/>
              <a:t>)</a:t>
            </a:r>
            <a:br>
              <a:rPr lang="en-GB" sz="2400" dirty="0" smtClean="0"/>
            </a:br>
            <a:r>
              <a:rPr lang="en-GB" sz="2400" dirty="0" smtClean="0"/>
              <a:t>Chartered Accountants Ireland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47F1-D93A-4454-9483-2A902372CAD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1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1" y="1467803"/>
            <a:ext cx="7695688" cy="49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12499</TotalTime>
  <Words>1179</Words>
  <Application>Microsoft Office PowerPoint</Application>
  <PresentationFormat>On-screen Show (4:3)</PresentationFormat>
  <Paragraphs>383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Arial,Sans-Serif</vt:lpstr>
      <vt:lpstr>Calibri</vt:lpstr>
      <vt:lpstr>Tahoma</vt:lpstr>
      <vt:lpstr>Verdana</vt:lpstr>
      <vt:lpstr>Webdings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Conall O'Halloran (President) Chartered Accountants Ireland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Typeform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Haughey</dc:creator>
  <cp:lastModifiedBy>Gabriela Airini</cp:lastModifiedBy>
  <cp:revision>231</cp:revision>
  <cp:lastPrinted>2018-01-16T12:35:26Z</cp:lastPrinted>
  <dcterms:created xsi:type="dcterms:W3CDTF">2017-09-06T13:20:52Z</dcterms:created>
  <dcterms:modified xsi:type="dcterms:W3CDTF">2019-12-05T15:57:50Z</dcterms:modified>
</cp:coreProperties>
</file>